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sldIdLst>
    <p:sldId id="257" r:id="rId5"/>
    <p:sldId id="258" r:id="rId6"/>
    <p:sldId id="289" r:id="rId7"/>
    <p:sldId id="301" r:id="rId8"/>
    <p:sldId id="259" r:id="rId9"/>
    <p:sldId id="302" r:id="rId10"/>
    <p:sldId id="262" r:id="rId11"/>
    <p:sldId id="273" r:id="rId12"/>
    <p:sldId id="269" r:id="rId13"/>
    <p:sldId id="293" r:id="rId14"/>
    <p:sldId id="263" r:id="rId15"/>
    <p:sldId id="292" r:id="rId16"/>
    <p:sldId id="264" r:id="rId17"/>
    <p:sldId id="266" r:id="rId18"/>
    <p:sldId id="267" r:id="rId19"/>
    <p:sldId id="270" r:id="rId20"/>
    <p:sldId id="290" r:id="rId21"/>
    <p:sldId id="275" r:id="rId22"/>
    <p:sldId id="294" r:id="rId23"/>
    <p:sldId id="295" r:id="rId24"/>
    <p:sldId id="296" r:id="rId25"/>
    <p:sldId id="281" r:id="rId26"/>
    <p:sldId id="282" r:id="rId27"/>
    <p:sldId id="297" r:id="rId28"/>
    <p:sldId id="283" r:id="rId29"/>
    <p:sldId id="276" r:id="rId30"/>
    <p:sldId id="300" r:id="rId31"/>
    <p:sldId id="287" r:id="rId32"/>
    <p:sldId id="277" r:id="rId33"/>
    <p:sldId id="278" r:id="rId34"/>
    <p:sldId id="291" r:id="rId35"/>
    <p:sldId id="288" r:id="rId36"/>
    <p:sldId id="280" r:id="rId37"/>
    <p:sldId id="284" r:id="rId38"/>
    <p:sldId id="298" r:id="rId39"/>
    <p:sldId id="285" r:id="rId40"/>
    <p:sldId id="28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96" autoAdjust="0"/>
    <p:restoredTop sz="94619" autoAdjust="0"/>
  </p:normalViewPr>
  <p:slideViewPr>
    <p:cSldViewPr snapToGrid="0">
      <p:cViewPr varScale="1">
        <p:scale>
          <a:sx n="86" d="100"/>
          <a:sy n="86" d="100"/>
        </p:scale>
        <p:origin x="66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3/24/2021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3/24/2021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3/24/2021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3/24/2021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3/24/2021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2" Type="http://schemas.openxmlformats.org/officeDocument/2006/relationships/hyperlink" Target="http://www.jstor.org/stable/25513505"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heritageweek.ie/projects/st-finians-medieval-church-esker-collaborative-research-and-virtual-recreation"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l.facebook.com/l.php?u=https%3A%2F%2Farchive.org%2Fdetails%2Fregisterofwillsi00royarich%2Fpage%2F88%3Fq%3Dwills%2520diocese%2520of%2520dublin%25201474&amp;h=AT2SQHfPg-fMnBKH4DF0k9-075FbXvYO5VSeyKuov9GFmkLqckGhh5zud8b-DMKQI-9-dJt_x9JNvq7LMd9zC9_XoNYQhCb9hRq2v3397Q98IDBsR42_MXmRgLye4S1HSg&amp;__tn__=-UK-R&amp;c%5b0%5d=AT0gotf2k4NO0SD3a_-E2hbG72G8z2cHl4mk7P55TXcY3OdQjW27gRW7cWNtCtgX5f0GUpHRz-3SZKy2lmuKxmCX-W5V0_gdFTYiUnTNLjeqgwo5GkPKt1QHgcuLenrrnnk9EoNjbjdKTK5vDkqCMmkGdyidqkjVU7Qc9zYdihjOfT4GFyjoyRYxywLJ2slwbJ7eY6mwc57bVsyK"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duchas.ie/en/cbes/4428212/4386287"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soc4oldlucan.files.wordpress.com/2020/08/stfinians-renders-1.pptx"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archive.org/stream/lucaniatopograph00done/lucaniatopograph00done_djvu.txt"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OldLucan@gmail.com"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southdublindevplan.ie/sites/default/files/documents/8_Geological%20Heritage%20of%20South%20Dublin%20County.pdf"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bit.ly/3gWPeGr"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3B4F0BDE-C615-47F5-A334-9F3E07AC01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77"/>
          <a:stretch/>
        </p:blipFill>
        <p:spPr bwMode="auto">
          <a:xfrm>
            <a:off x="4646383" y="10"/>
            <a:ext cx="7545616"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77" name="Rectangle 7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434284" y="677887"/>
            <a:ext cx="3729162" cy="3341700"/>
          </a:xfrm>
        </p:spPr>
        <p:txBody>
          <a:bodyPr>
            <a:normAutofit/>
          </a:bodyPr>
          <a:lstStyle/>
          <a:p>
            <a:r>
              <a:rPr lang="en-GB" sz="3600" b="1" dirty="0">
                <a:solidFill>
                  <a:schemeClr val="tx1"/>
                </a:solidFill>
              </a:rPr>
              <a:t>History of Esker, St. Finian’s, and the medieval Royal Manor</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466524" y="4076846"/>
            <a:ext cx="3729162" cy="1878874"/>
          </a:xfrm>
        </p:spPr>
        <p:txBody>
          <a:bodyPr>
            <a:normAutofit/>
          </a:bodyPr>
          <a:lstStyle/>
          <a:p>
            <a:pPr>
              <a:lnSpc>
                <a:spcPct val="100000"/>
              </a:lnSpc>
              <a:spcAft>
                <a:spcPts val="600"/>
              </a:spcAft>
            </a:pPr>
            <a:r>
              <a:rPr lang="en-US" dirty="0">
                <a:solidFill>
                  <a:schemeClr val="tx1"/>
                </a:solidFill>
              </a:rPr>
              <a:t>© Helen Farrell, Society for Old Lucan (SOL) </a:t>
            </a:r>
          </a:p>
          <a:p>
            <a:pPr>
              <a:lnSpc>
                <a:spcPct val="100000"/>
              </a:lnSpc>
              <a:spcAft>
                <a:spcPts val="600"/>
              </a:spcAft>
            </a:pPr>
            <a:endParaRPr lang="en-US" dirty="0">
              <a:solidFill>
                <a:schemeClr val="tx1"/>
              </a:solidFill>
            </a:endParaRPr>
          </a:p>
          <a:p>
            <a:pPr>
              <a:lnSpc>
                <a:spcPct val="100000"/>
              </a:lnSpc>
              <a:spcAft>
                <a:spcPts val="600"/>
              </a:spcAft>
            </a:pPr>
            <a:r>
              <a:rPr lang="en-US" dirty="0">
                <a:solidFill>
                  <a:schemeClr val="tx1"/>
                </a:solidFill>
              </a:rPr>
              <a:t>@Soc4OldLucan</a:t>
            </a:r>
          </a:p>
        </p:txBody>
      </p:sp>
    </p:spTree>
    <p:extLst>
      <p:ext uri="{BB962C8B-B14F-4D97-AF65-F5344CB8AC3E}">
        <p14:creationId xmlns:p14="http://schemas.microsoft.com/office/powerpoint/2010/main" val="173669318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2030D-76FE-4067-97F8-FCAB1A8FCF87}"/>
              </a:ext>
            </a:extLst>
          </p:cNvPr>
          <p:cNvSpPr>
            <a:spLocks noGrp="1"/>
          </p:cNvSpPr>
          <p:nvPr>
            <p:ph type="title"/>
          </p:nvPr>
        </p:nvSpPr>
        <p:spPr/>
        <p:txBody>
          <a:bodyPr/>
          <a:lstStyle/>
          <a:p>
            <a:r>
              <a:rPr lang="en-IE" dirty="0"/>
              <a:t>LISCAILLE</a:t>
            </a:r>
          </a:p>
        </p:txBody>
      </p:sp>
      <p:sp>
        <p:nvSpPr>
          <p:cNvPr id="3" name="Content Placeholder 2">
            <a:extLst>
              <a:ext uri="{FF2B5EF4-FFF2-40B4-BE49-F238E27FC236}">
                <a16:creationId xmlns:a16="http://schemas.microsoft.com/office/drawing/2014/main" id="{A8D1AB50-3C7F-4E59-B3A2-959087C88107}"/>
              </a:ext>
            </a:extLst>
          </p:cNvPr>
          <p:cNvSpPr>
            <a:spLocks noGrp="1"/>
          </p:cNvSpPr>
          <p:nvPr>
            <p:ph idx="1"/>
          </p:nvPr>
        </p:nvSpPr>
        <p:spPr/>
        <p:txBody>
          <a:bodyPr>
            <a:normAutofit/>
          </a:bodyPr>
          <a:lstStyle/>
          <a:p>
            <a:r>
              <a:rPr lang="en-GB" sz="2000" dirty="0"/>
              <a:t>In 1229 King Henry conveyed two acres of his lands at Esker, called </a:t>
            </a:r>
            <a:r>
              <a:rPr lang="en-GB" sz="2000" i="1" dirty="0"/>
              <a:t>Liscayllagh </a:t>
            </a:r>
            <a:r>
              <a:rPr lang="en-GB" sz="2000" dirty="0"/>
              <a:t>or </a:t>
            </a:r>
            <a:r>
              <a:rPr lang="en-GB" sz="2000" i="1" dirty="0"/>
              <a:t>Liscaillah</a:t>
            </a:r>
            <a:r>
              <a:rPr lang="en-GB" sz="2000" dirty="0"/>
              <a:t>, located near the church, to William Fitz Guido, Dean of St. Patrick's Cathedral, and his successors under the title of Canons of Esker.</a:t>
            </a:r>
          </a:p>
          <a:p>
            <a:r>
              <a:rPr lang="en-GB" sz="2000" i="1" dirty="0"/>
              <a:t>Lios</a:t>
            </a:r>
            <a:r>
              <a:rPr lang="en-GB" sz="2000" dirty="0"/>
              <a:t> = Earthen ringfort</a:t>
            </a:r>
          </a:p>
          <a:p>
            <a:r>
              <a:rPr lang="en-GB" sz="2000" i="1" dirty="0"/>
              <a:t>Caille</a:t>
            </a:r>
            <a:r>
              <a:rPr lang="en-GB" sz="2000" dirty="0"/>
              <a:t> = Veil / Nun </a:t>
            </a:r>
          </a:p>
          <a:p>
            <a:r>
              <a:rPr lang="en-GB" sz="2000" i="1" dirty="0"/>
              <a:t>Caill</a:t>
            </a:r>
            <a:r>
              <a:rPr lang="en-GB" sz="2000" dirty="0"/>
              <a:t> in Old Irish = forest and “</a:t>
            </a:r>
            <a:r>
              <a:rPr lang="en-GB" sz="2000" i="1" dirty="0"/>
              <a:t>Caille</a:t>
            </a:r>
            <a:r>
              <a:rPr lang="en-GB" sz="2000" dirty="0"/>
              <a:t>” would likely be the genitive of “</a:t>
            </a:r>
            <a:r>
              <a:rPr lang="en-GB" sz="2000" i="1" dirty="0"/>
              <a:t>Caill</a:t>
            </a:r>
            <a:r>
              <a:rPr lang="en-GB" sz="2000" dirty="0"/>
              <a:t>”?</a:t>
            </a:r>
          </a:p>
          <a:p>
            <a:r>
              <a:rPr lang="en-GB" sz="2000" dirty="0"/>
              <a:t>Is it possibly the “</a:t>
            </a:r>
            <a:r>
              <a:rPr lang="en-GB" sz="2000" i="1" dirty="0"/>
              <a:t>Ringfort of the forest</a:t>
            </a:r>
            <a:r>
              <a:rPr lang="en-GB" sz="2000" dirty="0"/>
              <a:t>”? </a:t>
            </a:r>
          </a:p>
          <a:p>
            <a:r>
              <a:rPr lang="en-GB" sz="2000" dirty="0"/>
              <a:t>It is roughly 2 acres in size; can we identify it now from older maps and landholdings? </a:t>
            </a:r>
            <a:endParaRPr lang="en-IE" sz="2000" dirty="0"/>
          </a:p>
        </p:txBody>
      </p:sp>
    </p:spTree>
    <p:extLst>
      <p:ext uri="{BB962C8B-B14F-4D97-AF65-F5344CB8AC3E}">
        <p14:creationId xmlns:p14="http://schemas.microsoft.com/office/powerpoint/2010/main" val="98197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7D9BF-1581-4883-B799-C043F8FE9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7814B78-5878-4DC7-8101-99D363DCF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CCD55733-8901-41FA-96F8-517B25ECD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AEFF654C-C4DE-4E81-8C89-728B94D8D579}"/>
              </a:ext>
            </a:extLst>
          </p:cNvPr>
          <p:cNvSpPr>
            <a:spLocks noGrp="1"/>
          </p:cNvSpPr>
          <p:nvPr>
            <p:ph type="title"/>
          </p:nvPr>
        </p:nvSpPr>
        <p:spPr>
          <a:xfrm>
            <a:off x="551895" y="582396"/>
            <a:ext cx="10058400" cy="1371600"/>
          </a:xfrm>
        </p:spPr>
        <p:txBody>
          <a:bodyPr>
            <a:normAutofit/>
          </a:bodyPr>
          <a:lstStyle/>
          <a:p>
            <a:r>
              <a:rPr lang="en-IE" dirty="0"/>
              <a:t>ROYAL MANOR OF ESKER</a:t>
            </a:r>
          </a:p>
        </p:txBody>
      </p:sp>
      <p:pic>
        <p:nvPicPr>
          <p:cNvPr id="4" name="Picture 3">
            <a:extLst>
              <a:ext uri="{FF2B5EF4-FFF2-40B4-BE49-F238E27FC236}">
                <a16:creationId xmlns:a16="http://schemas.microsoft.com/office/drawing/2014/main" id="{C412BB69-BB1F-4936-8FA2-F947FEDE0ACD}"/>
              </a:ext>
            </a:extLst>
          </p:cNvPr>
          <p:cNvPicPr>
            <a:picLocks noChangeAspect="1"/>
          </p:cNvPicPr>
          <p:nvPr/>
        </p:nvPicPr>
        <p:blipFill rotWithShape="1">
          <a:blip r:embed="rId2"/>
          <a:srcRect l="13745" r="38395" b="-1"/>
          <a:stretch/>
        </p:blipFill>
        <p:spPr>
          <a:xfrm>
            <a:off x="683836" y="1953996"/>
            <a:ext cx="3019646" cy="3632643"/>
          </a:xfrm>
          <a:prstGeom prst="rect">
            <a:avLst/>
          </a:prstGeom>
        </p:spPr>
      </p:pic>
      <p:sp>
        <p:nvSpPr>
          <p:cNvPr id="3" name="Content Placeholder 2">
            <a:extLst>
              <a:ext uri="{FF2B5EF4-FFF2-40B4-BE49-F238E27FC236}">
                <a16:creationId xmlns:a16="http://schemas.microsoft.com/office/drawing/2014/main" id="{F2FD3DB0-0605-46D6-B616-CE5016010EAD}"/>
              </a:ext>
            </a:extLst>
          </p:cNvPr>
          <p:cNvSpPr>
            <a:spLocks noGrp="1"/>
          </p:cNvSpPr>
          <p:nvPr>
            <p:ph idx="1"/>
          </p:nvPr>
        </p:nvSpPr>
        <p:spPr>
          <a:xfrm>
            <a:off x="3835423" y="1819922"/>
            <a:ext cx="7672741" cy="4215118"/>
          </a:xfrm>
        </p:spPr>
        <p:txBody>
          <a:bodyPr>
            <a:normAutofit fontScale="85000" lnSpcReduction="20000"/>
          </a:bodyPr>
          <a:lstStyle/>
          <a:p>
            <a:pPr>
              <a:lnSpc>
                <a:spcPct val="100000"/>
              </a:lnSpc>
            </a:pPr>
            <a:r>
              <a:rPr lang="en-IE" sz="1900" dirty="0"/>
              <a:t>The demesne of the English Crown was made up of 4 Royal Manors in medieval times in Dublin: Tallaght, Saggart, Crumlin and Esker. </a:t>
            </a:r>
          </a:p>
          <a:p>
            <a:pPr>
              <a:lnSpc>
                <a:spcPct val="100000"/>
              </a:lnSpc>
            </a:pPr>
            <a:r>
              <a:rPr lang="en-GB" sz="1900" dirty="0"/>
              <a:t>Tenants leased land from the Crown; feudal system. </a:t>
            </a:r>
          </a:p>
          <a:p>
            <a:pPr>
              <a:lnSpc>
                <a:spcPct val="100000"/>
              </a:lnSpc>
            </a:pPr>
            <a:r>
              <a:rPr lang="en-IE" sz="1900" dirty="0"/>
              <a:t>Manorial village had </a:t>
            </a:r>
            <a:r>
              <a:rPr lang="en-GB" sz="1900" dirty="0"/>
              <a:t>Socage (free) tenants (Anglo-Norman/English names), farmers and poor tenants. </a:t>
            </a:r>
            <a:endParaRPr lang="en-IE" sz="1900" dirty="0"/>
          </a:p>
          <a:p>
            <a:pPr>
              <a:lnSpc>
                <a:spcPct val="100000"/>
              </a:lnSpc>
            </a:pPr>
            <a:r>
              <a:rPr lang="en-GB" sz="1900" dirty="0"/>
              <a:t>The revenues of these were sometimes given towards the defence of the Pale "against the Irish Enemie". In the thirteenth century there was a manor house close to the Church of Esker. In 1229 King Henry conveyed two acres of his lands at Esker, called Liscayllagh or Liscaillah, located near the church, to William Fitz Guido, Dean of St. Patrick's Cathedral, and his successors under the title of Canons of Esker.</a:t>
            </a:r>
          </a:p>
          <a:p>
            <a:pPr>
              <a:lnSpc>
                <a:spcPct val="100000"/>
              </a:lnSpc>
            </a:pPr>
            <a:r>
              <a:rPr lang="en-GB" sz="1900" dirty="0"/>
              <a:t>We know some of what Esker Manor was like in the 16</a:t>
            </a:r>
            <a:r>
              <a:rPr lang="en-GB" sz="1900" baseline="30000" dirty="0"/>
              <a:t>th</a:t>
            </a:r>
            <a:r>
              <a:rPr lang="en-GB" sz="1900" dirty="0"/>
              <a:t> century as the “Extanta Terrarum de Esker” describes the layout, residents and land-holdings. </a:t>
            </a:r>
          </a:p>
          <a:p>
            <a:pPr>
              <a:lnSpc>
                <a:spcPct val="100000"/>
              </a:lnSpc>
            </a:pPr>
            <a:r>
              <a:rPr lang="en-GB" sz="1900" dirty="0"/>
              <a:t>Esker Manor had a mill. </a:t>
            </a:r>
          </a:p>
          <a:p>
            <a:pPr>
              <a:lnSpc>
                <a:spcPct val="100000"/>
              </a:lnSpc>
            </a:pPr>
            <a:r>
              <a:rPr lang="en-GB" sz="1900" dirty="0"/>
              <a:t>Probably had the administrative centre and major landholders, with tenants living in other nearby townlands such as Ballyowen and Finnstown </a:t>
            </a:r>
          </a:p>
          <a:p>
            <a:pPr>
              <a:lnSpc>
                <a:spcPct val="100000"/>
              </a:lnSpc>
            </a:pPr>
            <a:endParaRPr lang="en-GB" sz="1300" dirty="0"/>
          </a:p>
        </p:txBody>
      </p:sp>
    </p:spTree>
    <p:extLst>
      <p:ext uri="{BB962C8B-B14F-4D97-AF65-F5344CB8AC3E}">
        <p14:creationId xmlns:p14="http://schemas.microsoft.com/office/powerpoint/2010/main" val="4139159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7B2BA5B-1894-4AF7-A31A-68B310384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F8292AA-2164-4B18-AEBD-CC13F4CA6F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165" y="282258"/>
            <a:ext cx="5617029" cy="632381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92E3DD6-EE3F-4714-B087-11DF4E1FB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5" y="424872"/>
            <a:ext cx="5336217" cy="6058223"/>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F90A903-64C9-45BE-B32F-8791BDAC5C79}"/>
              </a:ext>
            </a:extLst>
          </p:cNvPr>
          <p:cNvSpPr>
            <a:spLocks noGrp="1"/>
          </p:cNvSpPr>
          <p:nvPr>
            <p:ph type="title"/>
          </p:nvPr>
        </p:nvSpPr>
        <p:spPr>
          <a:xfrm>
            <a:off x="737486" y="727626"/>
            <a:ext cx="4602152" cy="1718225"/>
          </a:xfrm>
        </p:spPr>
        <p:txBody>
          <a:bodyPr>
            <a:normAutofit/>
          </a:bodyPr>
          <a:lstStyle/>
          <a:p>
            <a:r>
              <a:rPr lang="en-IE" dirty="0"/>
              <a:t>ROYAL MANOR OF ESKER</a:t>
            </a:r>
          </a:p>
        </p:txBody>
      </p:sp>
      <p:sp>
        <p:nvSpPr>
          <p:cNvPr id="3" name="Content Placeholder 2">
            <a:extLst>
              <a:ext uri="{FF2B5EF4-FFF2-40B4-BE49-F238E27FC236}">
                <a16:creationId xmlns:a16="http://schemas.microsoft.com/office/drawing/2014/main" id="{B1C1C042-5A90-4D51-874D-BDE480DEDC29}"/>
              </a:ext>
            </a:extLst>
          </p:cNvPr>
          <p:cNvSpPr>
            <a:spLocks noGrp="1"/>
          </p:cNvSpPr>
          <p:nvPr>
            <p:ph idx="1"/>
          </p:nvPr>
        </p:nvSpPr>
        <p:spPr>
          <a:xfrm>
            <a:off x="737486" y="2538919"/>
            <a:ext cx="4602152" cy="3596880"/>
          </a:xfrm>
        </p:spPr>
        <p:txBody>
          <a:bodyPr>
            <a:normAutofit/>
          </a:bodyPr>
          <a:lstStyle/>
          <a:p>
            <a:r>
              <a:rPr lang="en-IE" dirty="0"/>
              <a:t>House was converted to a Georgian form in 1700’s and a wing added, but it is likely that the fabric of the medieval royal manor house remains standing, much like the example of the medieval Finnstown castle perfectly preserved within the Georgian Finnstown House.</a:t>
            </a:r>
          </a:p>
          <a:p>
            <a:r>
              <a:rPr lang="en-IE" dirty="0"/>
              <a:t>Dr. Áine Foley, historian &amp; author of </a:t>
            </a:r>
            <a:r>
              <a:rPr lang="en-GB" i="1" dirty="0"/>
              <a:t>The royal manors of medieval Co. Dublin: crown and community</a:t>
            </a:r>
            <a:r>
              <a:rPr lang="en-GB" dirty="0"/>
              <a:t> has identified possible medieval fish ponds in front of the house, on the banks of the Griffeen river. </a:t>
            </a:r>
            <a:endParaRPr lang="en-GB" i="1" dirty="0"/>
          </a:p>
          <a:p>
            <a:endParaRPr lang="en-IE" dirty="0"/>
          </a:p>
        </p:txBody>
      </p:sp>
      <p:sp>
        <p:nvSpPr>
          <p:cNvPr id="24" name="Rectangle 23">
            <a:extLst>
              <a:ext uri="{FF2B5EF4-FFF2-40B4-BE49-F238E27FC236}">
                <a16:creationId xmlns:a16="http://schemas.microsoft.com/office/drawing/2014/main" id="{25B8B2C1-56D3-48CF-B950-1C2F68E19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55541" y="282258"/>
            <a:ext cx="1906304" cy="2780881"/>
          </a:xfrm>
          <a:prstGeom prst="rect">
            <a:avLst/>
          </a:prstGeom>
          <a:solidFill>
            <a:srgbClr val="6289B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sky, house&#10;&#10;Description automatically generated">
            <a:extLst>
              <a:ext uri="{FF2B5EF4-FFF2-40B4-BE49-F238E27FC236}">
                <a16:creationId xmlns:a16="http://schemas.microsoft.com/office/drawing/2014/main" id="{3E041EE2-5317-4FB4-837E-57DB37FB0003}"/>
              </a:ext>
            </a:extLst>
          </p:cNvPr>
          <p:cNvPicPr>
            <a:picLocks noChangeAspect="1"/>
          </p:cNvPicPr>
          <p:nvPr/>
        </p:nvPicPr>
        <p:blipFill rotWithShape="1">
          <a:blip r:embed="rId2"/>
          <a:srcRect l="27664" r="10732"/>
          <a:stretch/>
        </p:blipFill>
        <p:spPr>
          <a:xfrm>
            <a:off x="8181787" y="3154579"/>
            <a:ext cx="3780057" cy="3451495"/>
          </a:xfrm>
          <a:prstGeom prst="rect">
            <a:avLst/>
          </a:prstGeom>
        </p:spPr>
      </p:pic>
      <p:pic>
        <p:nvPicPr>
          <p:cNvPr id="13" name="Picture 12" descr="Diagram, engineering drawing&#10;&#10;Description automatically generated">
            <a:extLst>
              <a:ext uri="{FF2B5EF4-FFF2-40B4-BE49-F238E27FC236}">
                <a16:creationId xmlns:a16="http://schemas.microsoft.com/office/drawing/2014/main" id="{063C440F-8670-44DA-BF77-ECEA80F83C89}"/>
              </a:ext>
            </a:extLst>
          </p:cNvPr>
          <p:cNvPicPr>
            <a:picLocks noChangeAspect="1"/>
          </p:cNvPicPr>
          <p:nvPr/>
        </p:nvPicPr>
        <p:blipFill rotWithShape="1">
          <a:blip r:embed="rId3"/>
          <a:srcRect l="12663" r="12806" b="-2"/>
          <a:stretch/>
        </p:blipFill>
        <p:spPr>
          <a:xfrm>
            <a:off x="6013956"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p:spPr>
      </p:pic>
      <p:pic>
        <p:nvPicPr>
          <p:cNvPr id="11" name="Picture 10">
            <a:extLst>
              <a:ext uri="{FF2B5EF4-FFF2-40B4-BE49-F238E27FC236}">
                <a16:creationId xmlns:a16="http://schemas.microsoft.com/office/drawing/2014/main" id="{F871950A-5097-4C6C-8B41-2DE4FDB594E5}"/>
              </a:ext>
            </a:extLst>
          </p:cNvPr>
          <p:cNvPicPr>
            <a:picLocks noChangeAspect="1"/>
          </p:cNvPicPr>
          <p:nvPr/>
        </p:nvPicPr>
        <p:blipFill rotWithShape="1">
          <a:blip r:embed="rId4"/>
          <a:srcRect t="6268" r="-2" b="26694"/>
          <a:stretch/>
        </p:blipFill>
        <p:spPr>
          <a:xfrm>
            <a:off x="6009052" y="4123529"/>
            <a:ext cx="2083089" cy="2482545"/>
          </a:xfrm>
          <a:prstGeom prst="rect">
            <a:avLst/>
          </a:prstGeom>
        </p:spPr>
      </p:pic>
    </p:spTree>
    <p:extLst>
      <p:ext uri="{BB962C8B-B14F-4D97-AF65-F5344CB8AC3E}">
        <p14:creationId xmlns:p14="http://schemas.microsoft.com/office/powerpoint/2010/main" val="2191640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654C-C4DE-4E81-8C89-728B94D8D579}"/>
              </a:ext>
            </a:extLst>
          </p:cNvPr>
          <p:cNvSpPr>
            <a:spLocks noGrp="1"/>
          </p:cNvSpPr>
          <p:nvPr>
            <p:ph type="title"/>
          </p:nvPr>
        </p:nvSpPr>
        <p:spPr>
          <a:xfrm>
            <a:off x="1175512" y="870132"/>
            <a:ext cx="9792208" cy="1527078"/>
          </a:xfrm>
        </p:spPr>
        <p:txBody>
          <a:bodyPr>
            <a:normAutofit/>
          </a:bodyPr>
          <a:lstStyle/>
          <a:p>
            <a:r>
              <a:rPr lang="en-IE" dirty="0"/>
              <a:t>ROYAL COURT OF ESKER</a:t>
            </a:r>
          </a:p>
        </p:txBody>
      </p:sp>
      <p:sp>
        <p:nvSpPr>
          <p:cNvPr id="3" name="Content Placeholder 2">
            <a:extLst>
              <a:ext uri="{FF2B5EF4-FFF2-40B4-BE49-F238E27FC236}">
                <a16:creationId xmlns:a16="http://schemas.microsoft.com/office/drawing/2014/main" id="{F2FD3DB0-0605-46D6-B616-CE5016010EAD}"/>
              </a:ext>
            </a:extLst>
          </p:cNvPr>
          <p:cNvSpPr>
            <a:spLocks noGrp="1"/>
          </p:cNvSpPr>
          <p:nvPr>
            <p:ph idx="1"/>
          </p:nvPr>
        </p:nvSpPr>
        <p:spPr>
          <a:xfrm>
            <a:off x="1175512" y="2557849"/>
            <a:ext cx="9792208" cy="3407862"/>
          </a:xfrm>
        </p:spPr>
        <p:txBody>
          <a:bodyPr>
            <a:normAutofit/>
          </a:bodyPr>
          <a:lstStyle/>
          <a:p>
            <a:r>
              <a:rPr lang="en-IE" sz="2000" dirty="0"/>
              <a:t>The court was believed to have been held at the manor house.</a:t>
            </a:r>
          </a:p>
          <a:p>
            <a:r>
              <a:rPr lang="en-GB" sz="2000" dirty="0"/>
              <a:t>Curtis, Edmund. "The Court Book of Esker and Crumlin, 1592-1600." </a:t>
            </a:r>
            <a:r>
              <a:rPr lang="en-GB" sz="2000" i="1" dirty="0"/>
              <a:t>The Journal of the Royal Society of Antiquaries of Ireland</a:t>
            </a:r>
            <a:r>
              <a:rPr lang="en-GB" sz="2000" dirty="0"/>
              <a:t>, Sixth Series, 19, no. 1 (1929): 45-64. </a:t>
            </a:r>
            <a:r>
              <a:rPr lang="en-GB" sz="2000" dirty="0">
                <a:hlinkClick r:id="rId2"/>
              </a:rPr>
              <a:t>http://www.jstor.org/stable/25513505</a:t>
            </a:r>
            <a:r>
              <a:rPr lang="en-GB" sz="2000" dirty="0"/>
              <a:t>, gives us some examples of the cases that were heard during Elizabethan times. *</a:t>
            </a:r>
            <a:endParaRPr lang="en-IE" sz="2000" dirty="0"/>
          </a:p>
          <a:p>
            <a:r>
              <a:rPr lang="en-IE" sz="2000" dirty="0"/>
              <a:t>Ranged from stealing theft, boundary issues, attacks, unpaid bills and disputes around inheritance. </a:t>
            </a:r>
          </a:p>
        </p:txBody>
      </p:sp>
    </p:spTree>
    <p:extLst>
      <p:ext uri="{BB962C8B-B14F-4D97-AF65-F5344CB8AC3E}">
        <p14:creationId xmlns:p14="http://schemas.microsoft.com/office/powerpoint/2010/main" val="2955248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5028260D-0055-40ED-AC03-6E48B9C33676}"/>
              </a:ext>
            </a:extLst>
          </p:cNvPr>
          <p:cNvPicPr>
            <a:picLocks noGrp="1" noChangeAspect="1"/>
          </p:cNvPicPr>
          <p:nvPr>
            <p:ph idx="1"/>
          </p:nvPr>
        </p:nvPicPr>
        <p:blipFill rotWithShape="1">
          <a:blip r:embed="rId2"/>
          <a:srcRect r="4445" b="1"/>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FF654C-C4DE-4E81-8C89-728B94D8D579}"/>
              </a:ext>
            </a:extLst>
          </p:cNvPr>
          <p:cNvSpPr>
            <a:spLocks noGrp="1"/>
          </p:cNvSpPr>
          <p:nvPr>
            <p:ph type="title"/>
          </p:nvPr>
        </p:nvSpPr>
        <p:spPr>
          <a:xfrm>
            <a:off x="376289" y="4870680"/>
            <a:ext cx="11439414" cy="897439"/>
          </a:xfrm>
        </p:spPr>
        <p:txBody>
          <a:bodyPr vert="horz" lIns="91440" tIns="45720" rIns="91440" bIns="45720" rtlCol="0" anchor="ctr">
            <a:normAutofit/>
          </a:bodyPr>
          <a:lstStyle/>
          <a:p>
            <a:pPr algn="ctr">
              <a:lnSpc>
                <a:spcPct val="83000"/>
              </a:lnSpc>
            </a:pPr>
            <a:r>
              <a:rPr lang="en-US" sz="4400" cap="all" spc="-100" dirty="0">
                <a:solidFill>
                  <a:schemeClr val="tx1"/>
                </a:solidFill>
              </a:rPr>
              <a:t>roque 1760 </a:t>
            </a:r>
            <a:r>
              <a:rPr lang="en-US" sz="1100" cap="all" spc="-100" dirty="0">
                <a:solidFill>
                  <a:schemeClr val="tx1"/>
                </a:solidFill>
              </a:rPr>
              <a:t>[SOURCE: SDCC HISTORICAL MAPPING]</a:t>
            </a:r>
          </a:p>
        </p:txBody>
      </p:sp>
    </p:spTree>
    <p:extLst>
      <p:ext uri="{BB962C8B-B14F-4D97-AF65-F5344CB8AC3E}">
        <p14:creationId xmlns:p14="http://schemas.microsoft.com/office/powerpoint/2010/main" val="198079282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0" name="Rectangle 74">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A river surrounded by trees&#10;&#10;Description automatically generated">
            <a:extLst>
              <a:ext uri="{FF2B5EF4-FFF2-40B4-BE49-F238E27FC236}">
                <a16:creationId xmlns:a16="http://schemas.microsoft.com/office/drawing/2014/main" id="{B9173201-9894-455D-AC31-B7BE7FD326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46" r="15654"/>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76">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2" name="Rectangle 78">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FF654C-C4DE-4E81-8C89-728B94D8D579}"/>
              </a:ext>
            </a:extLst>
          </p:cNvPr>
          <p:cNvSpPr>
            <a:spLocks noGrp="1"/>
          </p:cNvSpPr>
          <p:nvPr>
            <p:ph type="title"/>
          </p:nvPr>
        </p:nvSpPr>
        <p:spPr>
          <a:xfrm>
            <a:off x="7064082" y="642594"/>
            <a:ext cx="4472921" cy="1371600"/>
          </a:xfrm>
        </p:spPr>
        <p:txBody>
          <a:bodyPr>
            <a:normAutofit/>
          </a:bodyPr>
          <a:lstStyle/>
          <a:p>
            <a:r>
              <a:rPr lang="en-IE" dirty="0"/>
              <a:t>KING JOHN’S BRIDGE</a:t>
            </a:r>
          </a:p>
        </p:txBody>
      </p:sp>
      <p:sp>
        <p:nvSpPr>
          <p:cNvPr id="3" name="Content Placeholder 2">
            <a:extLst>
              <a:ext uri="{FF2B5EF4-FFF2-40B4-BE49-F238E27FC236}">
                <a16:creationId xmlns:a16="http://schemas.microsoft.com/office/drawing/2014/main" id="{F2FD3DB0-0605-46D6-B616-CE5016010EAD}"/>
              </a:ext>
            </a:extLst>
          </p:cNvPr>
          <p:cNvSpPr>
            <a:spLocks noGrp="1"/>
          </p:cNvSpPr>
          <p:nvPr>
            <p:ph idx="1"/>
          </p:nvPr>
        </p:nvSpPr>
        <p:spPr>
          <a:xfrm>
            <a:off x="7064082" y="2103120"/>
            <a:ext cx="4472922" cy="3931920"/>
          </a:xfrm>
        </p:spPr>
        <p:txBody>
          <a:bodyPr>
            <a:normAutofit/>
          </a:bodyPr>
          <a:lstStyle/>
          <a:p>
            <a:r>
              <a:rPr lang="en-IE" dirty="0"/>
              <a:t>Other “King John” bridges in the area, one at the Weir at Lucan village and one in Cooldrinagh. </a:t>
            </a:r>
          </a:p>
          <a:p>
            <a:r>
              <a:rPr lang="en-IE" dirty="0"/>
              <a:t>Originally a 3-arched bridge</a:t>
            </a:r>
          </a:p>
          <a:p>
            <a:r>
              <a:rPr lang="en-IE" dirty="0"/>
              <a:t>Only the arch-rim of one of the arches remains standing and it is in a perilous condition. </a:t>
            </a:r>
          </a:p>
          <a:p>
            <a:r>
              <a:rPr lang="en-IE" dirty="0"/>
              <a:t>SDCC undertook some work to kill off an invasive sapling in the last 2 years. </a:t>
            </a:r>
          </a:p>
          <a:p>
            <a:r>
              <a:rPr lang="en-IE" dirty="0"/>
              <a:t>Reconstruction of the remaining arch is crucial.</a:t>
            </a:r>
          </a:p>
          <a:p>
            <a:r>
              <a:rPr lang="en-IE" dirty="0"/>
              <a:t>[Photo: Paul Butler, SOL]</a:t>
            </a:r>
          </a:p>
        </p:txBody>
      </p:sp>
    </p:spTree>
    <p:extLst>
      <p:ext uri="{BB962C8B-B14F-4D97-AF65-F5344CB8AC3E}">
        <p14:creationId xmlns:p14="http://schemas.microsoft.com/office/powerpoint/2010/main" val="1910365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8" name="Rectangle 17">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0" name="Rectangle 19">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2" name="Rectangle 21">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4" name="Group 23">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5" name="Straight Connector 24">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10" descr="A picture containing tree, outdoor, grass&#10;&#10;Description automatically generated">
            <a:extLst>
              <a:ext uri="{FF2B5EF4-FFF2-40B4-BE49-F238E27FC236}">
                <a16:creationId xmlns:a16="http://schemas.microsoft.com/office/drawing/2014/main" id="{AB9426E5-83F3-4732-952E-FB9745A3B51C}"/>
              </a:ext>
            </a:extLst>
          </p:cNvPr>
          <p:cNvPicPr>
            <a:picLocks noGrp="1" noChangeAspect="1"/>
          </p:cNvPicPr>
          <p:nvPr>
            <p:ph idx="1"/>
          </p:nvPr>
        </p:nvPicPr>
        <p:blipFill rotWithShape="1">
          <a:blip r:embed="rId2"/>
          <a:srcRect l="21687" r="10371" b="-1"/>
          <a:stretch/>
        </p:blipFill>
        <p:spPr>
          <a:xfrm>
            <a:off x="4646383" y="10"/>
            <a:ext cx="7545616" cy="6857990"/>
          </a:xfrm>
          <a:prstGeom prst="rect">
            <a:avLst/>
          </a:prstGeom>
        </p:spPr>
      </p:pic>
      <p:sp>
        <p:nvSpPr>
          <p:cNvPr id="31" name="Rectangle 30">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33" name="Rectangle 32">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AEFF654C-C4DE-4E81-8C89-728B94D8D579}"/>
              </a:ext>
            </a:extLst>
          </p:cNvPr>
          <p:cNvSpPr>
            <a:spLocks noGrp="1"/>
          </p:cNvSpPr>
          <p:nvPr>
            <p:ph type="title"/>
          </p:nvPr>
        </p:nvSpPr>
        <p:spPr>
          <a:xfrm>
            <a:off x="466524" y="1340361"/>
            <a:ext cx="3729162" cy="3341700"/>
          </a:xfrm>
        </p:spPr>
        <p:txBody>
          <a:bodyPr vert="horz" lIns="91440" tIns="45720" rIns="91440" bIns="45720" rtlCol="0" anchor="ctr">
            <a:normAutofit/>
          </a:bodyPr>
          <a:lstStyle/>
          <a:p>
            <a:pPr algn="ctr">
              <a:lnSpc>
                <a:spcPct val="83000"/>
              </a:lnSpc>
            </a:pPr>
            <a:r>
              <a:rPr lang="en-US" sz="3600" cap="all" spc="-100" dirty="0">
                <a:solidFill>
                  <a:schemeClr val="tx1"/>
                </a:solidFill>
              </a:rPr>
              <a:t>KING JOHN’S BRIDGE – 100 years ago</a:t>
            </a:r>
          </a:p>
        </p:txBody>
      </p:sp>
    </p:spTree>
    <p:extLst>
      <p:ext uri="{BB962C8B-B14F-4D97-AF65-F5344CB8AC3E}">
        <p14:creationId xmlns:p14="http://schemas.microsoft.com/office/powerpoint/2010/main" val="422532329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2" name="Picture 1">
            <a:extLst>
              <a:ext uri="{FF2B5EF4-FFF2-40B4-BE49-F238E27FC236}">
                <a16:creationId xmlns:a16="http://schemas.microsoft.com/office/drawing/2014/main" id="{6AC68BA9-3517-47D6-9CA4-8FC128280381}"/>
              </a:ext>
            </a:extLst>
          </p:cNvPr>
          <p:cNvPicPr>
            <a:picLocks noChangeAspect="1"/>
          </p:cNvPicPr>
          <p:nvPr/>
        </p:nvPicPr>
        <p:blipFill>
          <a:blip r:embed="rId2"/>
          <a:stretch>
            <a:fillRect/>
          </a:stretch>
        </p:blipFill>
        <p:spPr>
          <a:xfrm>
            <a:off x="680074" y="643467"/>
            <a:ext cx="7902220" cy="5571066"/>
          </a:xfrm>
          <a:prstGeom prst="rect">
            <a:avLst/>
          </a:prstGeom>
        </p:spPr>
      </p:pic>
      <p:sp>
        <p:nvSpPr>
          <p:cNvPr id="11" name="Rectangle 10">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
        <p:nvSpPr>
          <p:cNvPr id="3" name="TextBox 2">
            <a:extLst>
              <a:ext uri="{FF2B5EF4-FFF2-40B4-BE49-F238E27FC236}">
                <a16:creationId xmlns:a16="http://schemas.microsoft.com/office/drawing/2014/main" id="{2B55254B-AC56-4DA9-8D38-3B521C2C15A8}"/>
              </a:ext>
            </a:extLst>
          </p:cNvPr>
          <p:cNvSpPr txBox="1"/>
          <p:nvPr/>
        </p:nvSpPr>
        <p:spPr>
          <a:xfrm>
            <a:off x="8890512" y="596199"/>
            <a:ext cx="2801379" cy="5078313"/>
          </a:xfrm>
          <a:prstGeom prst="rect">
            <a:avLst/>
          </a:prstGeom>
          <a:noFill/>
        </p:spPr>
        <p:txBody>
          <a:bodyPr wrap="square" rtlCol="0">
            <a:spAutoFit/>
          </a:bodyPr>
          <a:lstStyle/>
          <a:p>
            <a:r>
              <a:rPr lang="en-IE" b="1" dirty="0">
                <a:solidFill>
                  <a:srgbClr val="92D050"/>
                </a:solidFill>
              </a:rPr>
              <a:t>Designed by Jonathan Cully, SOL. © for Heritage Week 2020. </a:t>
            </a:r>
          </a:p>
          <a:p>
            <a:endParaRPr lang="en-IE" b="1" dirty="0">
              <a:solidFill>
                <a:srgbClr val="92D050"/>
              </a:solidFill>
            </a:endParaRPr>
          </a:p>
          <a:p>
            <a:r>
              <a:rPr lang="en-IE" b="1" dirty="0">
                <a:solidFill>
                  <a:srgbClr val="92D050"/>
                </a:solidFill>
              </a:rPr>
              <a:t>Use the QR code to link to the gravestone transcriptions, SDCC Libraries. </a:t>
            </a:r>
          </a:p>
          <a:p>
            <a:endParaRPr lang="en-IE" b="1" dirty="0">
              <a:solidFill>
                <a:srgbClr val="92D050"/>
              </a:solidFill>
            </a:endParaRPr>
          </a:p>
          <a:p>
            <a:r>
              <a:rPr lang="en-IE" b="1" dirty="0">
                <a:solidFill>
                  <a:srgbClr val="92D050"/>
                </a:solidFill>
              </a:rPr>
              <a:t>View the full presentation focusing just on St. Finian’s here:</a:t>
            </a:r>
          </a:p>
          <a:p>
            <a:r>
              <a:rPr lang="en-IE" dirty="0">
                <a:solidFill>
                  <a:srgbClr val="92D050"/>
                </a:solidFill>
                <a:hlinkClick r:id="rId3"/>
              </a:rPr>
              <a:t>https://www.heritageweek.ie/projects/st-finians-medieval-church-esker-collaborative-research-and-virtual-recreation</a:t>
            </a:r>
            <a:endParaRPr lang="en-IE" dirty="0">
              <a:solidFill>
                <a:srgbClr val="92D050"/>
              </a:solidFill>
            </a:endParaRPr>
          </a:p>
          <a:p>
            <a:r>
              <a:rPr lang="en-IE" b="1" dirty="0">
                <a:solidFill>
                  <a:srgbClr val="92D050"/>
                </a:solidFill>
              </a:rPr>
              <a:t> </a:t>
            </a:r>
          </a:p>
        </p:txBody>
      </p:sp>
    </p:spTree>
    <p:extLst>
      <p:ext uri="{BB962C8B-B14F-4D97-AF65-F5344CB8AC3E}">
        <p14:creationId xmlns:p14="http://schemas.microsoft.com/office/powerpoint/2010/main" val="3573105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F497A-302C-4123-9FAB-DF8BB9FC493F}"/>
              </a:ext>
            </a:extLst>
          </p:cNvPr>
          <p:cNvSpPr>
            <a:spLocks noGrp="1"/>
          </p:cNvSpPr>
          <p:nvPr>
            <p:ph type="title"/>
          </p:nvPr>
        </p:nvSpPr>
        <p:spPr/>
        <p:txBody>
          <a:bodyPr/>
          <a:lstStyle/>
          <a:p>
            <a:r>
              <a:rPr lang="en-IE" dirty="0"/>
              <a:t>ST. FINIAN’S OVERVIEW</a:t>
            </a:r>
          </a:p>
        </p:txBody>
      </p:sp>
      <p:sp>
        <p:nvSpPr>
          <p:cNvPr id="3" name="Content Placeholder 2">
            <a:extLst>
              <a:ext uri="{FF2B5EF4-FFF2-40B4-BE49-F238E27FC236}">
                <a16:creationId xmlns:a16="http://schemas.microsoft.com/office/drawing/2014/main" id="{0297DED7-B8C0-4744-933F-E4A128CB10C8}"/>
              </a:ext>
            </a:extLst>
          </p:cNvPr>
          <p:cNvSpPr>
            <a:spLocks noGrp="1"/>
          </p:cNvSpPr>
          <p:nvPr>
            <p:ph idx="1"/>
          </p:nvPr>
        </p:nvSpPr>
        <p:spPr/>
        <p:txBody>
          <a:bodyPr>
            <a:normAutofit lnSpcReduction="10000"/>
          </a:bodyPr>
          <a:lstStyle/>
          <a:p>
            <a:r>
              <a:rPr lang="en-GB" dirty="0"/>
              <a:t>In June 2019 St. Finian’s was chosen as the first Dublin monument, in the “Adopt a Monument” scheme, run by the Heritage Council and Abarta Heritage</a:t>
            </a:r>
          </a:p>
          <a:p>
            <a:r>
              <a:rPr lang="en-GB" dirty="0"/>
              <a:t>SOL is in the middle of a 3-year plan for St. Finian’s, working with the site owners, SDCC.  So far we have completed archaeological surveying and conservation reports in 2019, kindly funded by The Heritage Council and Creative Ireland. In 2020, SDCC sourced funding from the Community Monument Fund, National Monuments Service, for urgent repairs to the structure, and SDCC contributed additional funds to complete these repairs. SOL paid for repairs to the decorated 15th C window on the South wall, by using crowd-sourced donations from SOL members. </a:t>
            </a:r>
            <a:endParaRPr lang="en-IE" dirty="0"/>
          </a:p>
          <a:p>
            <a:r>
              <a:rPr lang="en-IE" dirty="0"/>
              <a:t>Family members still visit the graves, with many Lucan families buried there who have been connected with the area for generations; Graham, Barnwall, Hanbury (Hanbury Lane in Lucan village), Merriman. </a:t>
            </a:r>
          </a:p>
          <a:p>
            <a:r>
              <a:rPr lang="en-IE" dirty="0"/>
              <a:t>Date for the major part of the church as you see it now is roughly 12-15</a:t>
            </a:r>
            <a:r>
              <a:rPr lang="en-IE" baseline="30000" dirty="0"/>
              <a:t>th</a:t>
            </a:r>
            <a:r>
              <a:rPr lang="en-IE" dirty="0"/>
              <a:t> century, but the site is older and a portion of the North wall is 10</a:t>
            </a:r>
            <a:r>
              <a:rPr lang="en-IE" baseline="30000" dirty="0"/>
              <a:t>th</a:t>
            </a:r>
            <a:r>
              <a:rPr lang="en-IE" dirty="0"/>
              <a:t> century or older. Commonly described as being built in 1150, but this is problematic. </a:t>
            </a:r>
          </a:p>
          <a:p>
            <a:r>
              <a:rPr lang="en-IE" dirty="0"/>
              <a:t>Dimensions: </a:t>
            </a:r>
          </a:p>
        </p:txBody>
      </p:sp>
    </p:spTree>
    <p:extLst>
      <p:ext uri="{BB962C8B-B14F-4D97-AF65-F5344CB8AC3E}">
        <p14:creationId xmlns:p14="http://schemas.microsoft.com/office/powerpoint/2010/main" val="652478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May be an image of monument">
            <a:extLst>
              <a:ext uri="{FF2B5EF4-FFF2-40B4-BE49-F238E27FC236}">
                <a16:creationId xmlns:a16="http://schemas.microsoft.com/office/drawing/2014/main" id="{120A37FE-2DC7-48F5-9CEE-7A236F542B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79" r="1" b="1"/>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162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 name="Rectangle 5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868680" y="642593"/>
            <a:ext cx="6281928" cy="1744183"/>
          </a:xfrm>
        </p:spPr>
        <p:txBody>
          <a:bodyPr vert="horz" lIns="91440" tIns="45720" rIns="91440" bIns="45720" rtlCol="0" anchor="ctr">
            <a:normAutofit/>
          </a:bodyPr>
          <a:lstStyle/>
          <a:p>
            <a:r>
              <a:rPr lang="en-US" sz="4800" dirty="0"/>
              <a:t>CONTENTS: </a:t>
            </a:r>
          </a:p>
        </p:txBody>
      </p:sp>
      <p:sp>
        <p:nvSpPr>
          <p:cNvPr id="3" name="TextBox 2">
            <a:extLst>
              <a:ext uri="{FF2B5EF4-FFF2-40B4-BE49-F238E27FC236}">
                <a16:creationId xmlns:a16="http://schemas.microsoft.com/office/drawing/2014/main" id="{AF333305-12AA-4537-A396-401FC678EBEE}"/>
              </a:ext>
            </a:extLst>
          </p:cNvPr>
          <p:cNvSpPr txBox="1"/>
          <p:nvPr/>
        </p:nvSpPr>
        <p:spPr>
          <a:xfrm>
            <a:off x="868680" y="2386584"/>
            <a:ext cx="6281928" cy="3648456"/>
          </a:xfrm>
          <a:prstGeom prst="rect">
            <a:avLst/>
          </a:prstGeom>
        </p:spPr>
        <p:txBody>
          <a:bodyPr vert="horz" lIns="91440" tIns="45720" rIns="91440" bIns="45720" rtlCol="0">
            <a:normAutofit/>
          </a:bodyPr>
          <a:lstStyle/>
          <a:p>
            <a:pPr marL="342900" indent="-182880">
              <a:spcAft>
                <a:spcPts val="1800"/>
              </a:spcAft>
              <a:buClr>
                <a:schemeClr val="tx1">
                  <a:lumMod val="85000"/>
                  <a:lumOff val="15000"/>
                </a:schemeClr>
              </a:buClr>
              <a:buFont typeface="Garamond" pitchFamily="18" charset="0"/>
              <a:buChar char="◦"/>
            </a:pPr>
            <a:r>
              <a:rPr lang="en-US" dirty="0"/>
              <a:t>Introduction</a:t>
            </a:r>
          </a:p>
          <a:p>
            <a:pPr marL="342900" indent="-182880">
              <a:spcAft>
                <a:spcPts val="1800"/>
              </a:spcAft>
              <a:buClr>
                <a:schemeClr val="tx1">
                  <a:lumMod val="85000"/>
                  <a:lumOff val="15000"/>
                </a:schemeClr>
              </a:buClr>
              <a:buFont typeface="Garamond" pitchFamily="18" charset="0"/>
              <a:buChar char="◦"/>
            </a:pPr>
            <a:r>
              <a:rPr lang="en-US" dirty="0"/>
              <a:t>The Royal Manor of Esker &amp; the medieval court</a:t>
            </a:r>
          </a:p>
          <a:p>
            <a:pPr marL="342900" indent="-182880">
              <a:spcAft>
                <a:spcPts val="1800"/>
              </a:spcAft>
              <a:buClr>
                <a:schemeClr val="tx1">
                  <a:lumMod val="85000"/>
                  <a:lumOff val="15000"/>
                </a:schemeClr>
              </a:buClr>
              <a:buFont typeface="Garamond" pitchFamily="18" charset="0"/>
              <a:buChar char="◦"/>
            </a:pPr>
            <a:r>
              <a:rPr lang="en-US" dirty="0"/>
              <a:t>The medieval King John’s Bridge, Esker</a:t>
            </a:r>
          </a:p>
          <a:p>
            <a:pPr marL="342900" indent="-182880">
              <a:spcAft>
                <a:spcPts val="1800"/>
              </a:spcAft>
              <a:buClr>
                <a:schemeClr val="tx1">
                  <a:lumMod val="85000"/>
                  <a:lumOff val="15000"/>
                </a:schemeClr>
              </a:buClr>
              <a:buFont typeface="Garamond" pitchFamily="18" charset="0"/>
              <a:buChar char="◦"/>
            </a:pPr>
            <a:r>
              <a:rPr lang="en-US" dirty="0"/>
              <a:t>St. Finian’s medieval church &amp; graveyard, Esker</a:t>
            </a:r>
          </a:p>
          <a:p>
            <a:pPr marL="342900" indent="-182880">
              <a:spcAft>
                <a:spcPts val="1800"/>
              </a:spcAft>
              <a:buClr>
                <a:schemeClr val="tx1">
                  <a:lumMod val="85000"/>
                  <a:lumOff val="15000"/>
                </a:schemeClr>
              </a:buClr>
              <a:buFont typeface="Garamond" pitchFamily="18" charset="0"/>
              <a:buChar char="◦"/>
            </a:pPr>
            <a:r>
              <a:rPr lang="en-US" dirty="0"/>
              <a:t>Q&amp;A</a:t>
            </a:r>
          </a:p>
          <a:p>
            <a:pPr marL="342900" indent="-182880">
              <a:spcAft>
                <a:spcPts val="1200"/>
              </a:spcAft>
              <a:buClr>
                <a:schemeClr val="tx1">
                  <a:lumMod val="85000"/>
                  <a:lumOff val="15000"/>
                </a:schemeClr>
              </a:buClr>
              <a:buFont typeface="Garamond" pitchFamily="18" charset="0"/>
              <a:buChar char="◦"/>
            </a:pPr>
            <a:endParaRPr lang="en-US" dirty="0"/>
          </a:p>
        </p:txBody>
      </p:sp>
      <p:pic>
        <p:nvPicPr>
          <p:cNvPr id="5" name="Picture 4">
            <a:extLst>
              <a:ext uri="{FF2B5EF4-FFF2-40B4-BE49-F238E27FC236}">
                <a16:creationId xmlns:a16="http://schemas.microsoft.com/office/drawing/2014/main" id="{5C175AB0-6A8A-43B1-B59A-AC1A574AC2A0}"/>
              </a:ext>
            </a:extLst>
          </p:cNvPr>
          <p:cNvPicPr>
            <a:picLocks noChangeAspect="1"/>
          </p:cNvPicPr>
          <p:nvPr/>
        </p:nvPicPr>
        <p:blipFill rotWithShape="1">
          <a:blip r:embed="rId2"/>
          <a:srcRect l="20926" r="42726" b="1"/>
          <a:stretch/>
        </p:blipFill>
        <p:spPr>
          <a:xfrm>
            <a:off x="7837371" y="237744"/>
            <a:ext cx="4124416" cy="6382512"/>
          </a:xfrm>
          <a:prstGeom prst="rect">
            <a:avLst/>
          </a:prstGeom>
        </p:spPr>
      </p:pic>
    </p:spTree>
    <p:extLst>
      <p:ext uri="{BB962C8B-B14F-4D97-AF65-F5344CB8AC3E}">
        <p14:creationId xmlns:p14="http://schemas.microsoft.com/office/powerpoint/2010/main" val="121601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 name="Picture 1">
            <a:extLst>
              <a:ext uri="{FF2B5EF4-FFF2-40B4-BE49-F238E27FC236}">
                <a16:creationId xmlns:a16="http://schemas.microsoft.com/office/drawing/2014/main" id="{33780989-A3E8-49FC-929F-80F68DA0E96B}"/>
              </a:ext>
            </a:extLst>
          </p:cNvPr>
          <p:cNvPicPr>
            <a:picLocks noChangeAspect="1"/>
          </p:cNvPicPr>
          <p:nvPr/>
        </p:nvPicPr>
        <p:blipFill rotWithShape="1">
          <a:blip r:embed="rId2"/>
          <a:srcRect r="21840" b="-3"/>
          <a:stretch/>
        </p:blipFill>
        <p:spPr>
          <a:xfrm>
            <a:off x="192528" y="171716"/>
            <a:ext cx="3793268" cy="6514565"/>
          </a:xfrm>
          <a:prstGeom prst="rect">
            <a:avLst/>
          </a:prstGeom>
        </p:spPr>
      </p:pic>
      <p:pic>
        <p:nvPicPr>
          <p:cNvPr id="4" name="Picture 3">
            <a:extLst>
              <a:ext uri="{FF2B5EF4-FFF2-40B4-BE49-F238E27FC236}">
                <a16:creationId xmlns:a16="http://schemas.microsoft.com/office/drawing/2014/main" id="{5B739F52-87F2-44FD-8917-172535AE17C8}"/>
              </a:ext>
            </a:extLst>
          </p:cNvPr>
          <p:cNvPicPr>
            <a:picLocks noChangeAspect="1"/>
          </p:cNvPicPr>
          <p:nvPr/>
        </p:nvPicPr>
        <p:blipFill rotWithShape="1">
          <a:blip r:embed="rId3"/>
          <a:srcRect l="9198" r="12556" b="-3"/>
          <a:stretch/>
        </p:blipFill>
        <p:spPr>
          <a:xfrm>
            <a:off x="4184538" y="171716"/>
            <a:ext cx="3822924" cy="6514565"/>
          </a:xfrm>
          <a:prstGeom prst="rect">
            <a:avLst/>
          </a:prstGeom>
        </p:spPr>
      </p:pic>
      <p:pic>
        <p:nvPicPr>
          <p:cNvPr id="3" name="Picture 2">
            <a:extLst>
              <a:ext uri="{FF2B5EF4-FFF2-40B4-BE49-F238E27FC236}">
                <a16:creationId xmlns:a16="http://schemas.microsoft.com/office/drawing/2014/main" id="{EC2FF00D-0E65-432C-B1A4-E36235F327C4}"/>
              </a:ext>
            </a:extLst>
          </p:cNvPr>
          <p:cNvPicPr>
            <a:picLocks noChangeAspect="1"/>
          </p:cNvPicPr>
          <p:nvPr/>
        </p:nvPicPr>
        <p:blipFill rotWithShape="1">
          <a:blip r:embed="rId4"/>
          <a:srcRect l="13294" r="8428" b="-3"/>
          <a:stretch/>
        </p:blipFill>
        <p:spPr>
          <a:xfrm>
            <a:off x="8188032" y="171716"/>
            <a:ext cx="3799007" cy="6514565"/>
          </a:xfrm>
          <a:prstGeom prst="rect">
            <a:avLst/>
          </a:prstGeom>
        </p:spPr>
      </p:pic>
    </p:spTree>
    <p:extLst>
      <p:ext uri="{BB962C8B-B14F-4D97-AF65-F5344CB8AC3E}">
        <p14:creationId xmlns:p14="http://schemas.microsoft.com/office/powerpoint/2010/main" val="2163793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2" name="Picture 1">
            <a:extLst>
              <a:ext uri="{FF2B5EF4-FFF2-40B4-BE49-F238E27FC236}">
                <a16:creationId xmlns:a16="http://schemas.microsoft.com/office/drawing/2014/main" id="{A4F3D9CE-0FED-4CFF-AD15-E942DEE264DB}"/>
              </a:ext>
            </a:extLst>
          </p:cNvPr>
          <p:cNvPicPr>
            <a:picLocks noChangeAspect="1"/>
          </p:cNvPicPr>
          <p:nvPr/>
        </p:nvPicPr>
        <p:blipFill>
          <a:blip r:embed="rId2"/>
          <a:stretch>
            <a:fillRect/>
          </a:stretch>
        </p:blipFill>
        <p:spPr>
          <a:xfrm>
            <a:off x="1922917" y="643467"/>
            <a:ext cx="8346166" cy="5571066"/>
          </a:xfrm>
          <a:prstGeom prst="rect">
            <a:avLst/>
          </a:prstGeom>
        </p:spPr>
      </p:pic>
      <p:sp>
        <p:nvSpPr>
          <p:cNvPr id="11" name="Rectangle 10">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Tree>
    <p:extLst>
      <p:ext uri="{BB962C8B-B14F-4D97-AF65-F5344CB8AC3E}">
        <p14:creationId xmlns:p14="http://schemas.microsoft.com/office/powerpoint/2010/main" val="826397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grass, building, outdoor, building material&#10;&#10;Description automatically generated">
            <a:extLst>
              <a:ext uri="{FF2B5EF4-FFF2-40B4-BE49-F238E27FC236}">
                <a16:creationId xmlns:a16="http://schemas.microsoft.com/office/drawing/2014/main" id="{79F6FCAC-5C6C-4977-B777-E2994A1CB342}"/>
              </a:ext>
            </a:extLst>
          </p:cNvPr>
          <p:cNvPicPr>
            <a:picLocks noChangeAspect="1"/>
          </p:cNvPicPr>
          <p:nvPr/>
        </p:nvPicPr>
        <p:blipFill rotWithShape="1">
          <a:blip r:embed="rId2"/>
          <a:srcRect l="9430" r="20659"/>
          <a:stretch/>
        </p:blipFill>
        <p:spPr>
          <a:xfrm>
            <a:off x="20" y="10"/>
            <a:ext cx="6392647" cy="6857990"/>
          </a:xfrm>
          <a:prstGeom prst="rect">
            <a:avLst/>
          </a:prstGeom>
        </p:spPr>
      </p:pic>
      <p:sp>
        <p:nvSpPr>
          <p:cNvPr id="14" name="Rectangle 13">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EB979F-6687-4B80-99A5-1871E64B8E0D}"/>
              </a:ext>
            </a:extLst>
          </p:cNvPr>
          <p:cNvSpPr>
            <a:spLocks noGrp="1"/>
          </p:cNvSpPr>
          <p:nvPr>
            <p:ph type="title"/>
          </p:nvPr>
        </p:nvSpPr>
        <p:spPr>
          <a:xfrm>
            <a:off x="7064082" y="642594"/>
            <a:ext cx="4472921" cy="1371600"/>
          </a:xfrm>
        </p:spPr>
        <p:txBody>
          <a:bodyPr>
            <a:normAutofit/>
          </a:bodyPr>
          <a:lstStyle/>
          <a:p>
            <a:r>
              <a:rPr lang="en-IE" dirty="0"/>
              <a:t>GRAVESTONES OF ST. FINIAN’S</a:t>
            </a:r>
          </a:p>
        </p:txBody>
      </p:sp>
      <p:sp>
        <p:nvSpPr>
          <p:cNvPr id="3" name="Content Placeholder 2">
            <a:extLst>
              <a:ext uri="{FF2B5EF4-FFF2-40B4-BE49-F238E27FC236}">
                <a16:creationId xmlns:a16="http://schemas.microsoft.com/office/drawing/2014/main" id="{0AC4ADFA-EE80-457E-8924-7A3937451D39}"/>
              </a:ext>
            </a:extLst>
          </p:cNvPr>
          <p:cNvSpPr>
            <a:spLocks noGrp="1"/>
          </p:cNvSpPr>
          <p:nvPr>
            <p:ph idx="1"/>
          </p:nvPr>
        </p:nvSpPr>
        <p:spPr>
          <a:xfrm>
            <a:off x="7064082" y="2103120"/>
            <a:ext cx="4472922" cy="3931920"/>
          </a:xfrm>
        </p:spPr>
        <p:txBody>
          <a:bodyPr>
            <a:normAutofit fontScale="92500" lnSpcReduction="10000"/>
          </a:bodyPr>
          <a:lstStyle/>
          <a:p>
            <a:r>
              <a:rPr lang="en-IE" dirty="0"/>
              <a:t>Roughly 60 visible</a:t>
            </a:r>
          </a:p>
          <a:p>
            <a:r>
              <a:rPr lang="en-IE" dirty="0"/>
              <a:t>Oldest known standing grave is that of Thomas Talbott in 1718 with a striking skull &amp; crossbones on the E. side. </a:t>
            </a:r>
          </a:p>
          <a:p>
            <a:r>
              <a:rPr lang="en-GB" dirty="0"/>
              <a:t>“</a:t>
            </a:r>
            <a:r>
              <a:rPr lang="en-GB" i="1" dirty="0"/>
              <a:t>You are taken inside the walls of the old ruin, and a stone is shown to you in which there is a cavity " cut in the shape of a chalice." The cure involved putting their fingers in the water that lies in the chalice, and rubbing their eyes with it." On another stone nearby you are shown a cavity called " The Devil's Foot," and informed that " if anybody puts his hand or his foot into that hole it will stick there”. </a:t>
            </a:r>
            <a:r>
              <a:rPr lang="en-GB" dirty="0"/>
              <a:t>“ </a:t>
            </a:r>
            <a:r>
              <a:rPr lang="en-GB" sz="1000" dirty="0"/>
              <a:t>[Source: Mac Cárrthaigh, Deasmhumhan. "Gleanings from the District of Lucan." </a:t>
            </a:r>
            <a:r>
              <a:rPr lang="en-GB" sz="1000" i="1" dirty="0"/>
              <a:t>Béaloideas</a:t>
            </a:r>
            <a:r>
              <a:rPr lang="en-GB" sz="1000" dirty="0"/>
              <a:t> 12, no. 1/2 (1942): 127-33. Accessed March 21, 2021. doi:10.2307/20522028.]</a:t>
            </a:r>
          </a:p>
          <a:p>
            <a:endParaRPr lang="en-GB" sz="1000" dirty="0"/>
          </a:p>
          <a:p>
            <a:pPr marL="0" indent="0">
              <a:buNone/>
            </a:pPr>
            <a:r>
              <a:rPr lang="en-GB" sz="1300" dirty="0"/>
              <a:t>[Photo credit: Stephen Callaghan, SOL]</a:t>
            </a:r>
            <a:endParaRPr lang="en-IE" sz="1300" dirty="0"/>
          </a:p>
        </p:txBody>
      </p:sp>
    </p:spTree>
    <p:extLst>
      <p:ext uri="{BB962C8B-B14F-4D97-AF65-F5344CB8AC3E}">
        <p14:creationId xmlns:p14="http://schemas.microsoft.com/office/powerpoint/2010/main" val="2178243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5" name="Picture 4">
            <a:extLst>
              <a:ext uri="{FF2B5EF4-FFF2-40B4-BE49-F238E27FC236}">
                <a16:creationId xmlns:a16="http://schemas.microsoft.com/office/drawing/2014/main" id="{FC694415-7652-4F2B-B792-AB9B7029F989}"/>
              </a:ext>
            </a:extLst>
          </p:cNvPr>
          <p:cNvPicPr>
            <a:picLocks noChangeAspect="1"/>
          </p:cNvPicPr>
          <p:nvPr/>
        </p:nvPicPr>
        <p:blipFill rotWithShape="1">
          <a:blip r:embed="rId2"/>
          <a:srcRect l="951" r="7809" b="-2"/>
          <a:stretch/>
        </p:blipFill>
        <p:spPr>
          <a:xfrm>
            <a:off x="424928" y="419292"/>
            <a:ext cx="5522976" cy="6053328"/>
          </a:xfrm>
          <a:prstGeom prst="rect">
            <a:avLst/>
          </a:prstGeom>
        </p:spPr>
      </p:pic>
      <p:sp>
        <p:nvSpPr>
          <p:cNvPr id="14" name="Rectangle 1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ED2C88-1FDF-4622-AEDB-0E52CF74AF0B}"/>
              </a:ext>
            </a:extLst>
          </p:cNvPr>
          <p:cNvSpPr>
            <a:spLocks noGrp="1"/>
          </p:cNvSpPr>
          <p:nvPr>
            <p:ph type="title"/>
          </p:nvPr>
        </p:nvSpPr>
        <p:spPr>
          <a:xfrm>
            <a:off x="6846137" y="727626"/>
            <a:ext cx="4602152" cy="1718225"/>
          </a:xfrm>
        </p:spPr>
        <p:txBody>
          <a:bodyPr>
            <a:normAutofit/>
          </a:bodyPr>
          <a:lstStyle/>
          <a:p>
            <a:r>
              <a:rPr lang="en-IE" dirty="0"/>
              <a:t>OTHER GRAVESTONES</a:t>
            </a:r>
          </a:p>
        </p:txBody>
      </p:sp>
      <p:sp>
        <p:nvSpPr>
          <p:cNvPr id="3" name="Content Placeholder 2">
            <a:extLst>
              <a:ext uri="{FF2B5EF4-FFF2-40B4-BE49-F238E27FC236}">
                <a16:creationId xmlns:a16="http://schemas.microsoft.com/office/drawing/2014/main" id="{D4D2F496-6290-4C67-A270-6B1EF95941BA}"/>
              </a:ext>
            </a:extLst>
          </p:cNvPr>
          <p:cNvSpPr>
            <a:spLocks noGrp="1"/>
          </p:cNvSpPr>
          <p:nvPr>
            <p:ph idx="1"/>
          </p:nvPr>
        </p:nvSpPr>
        <p:spPr>
          <a:xfrm>
            <a:off x="6846137" y="2538919"/>
            <a:ext cx="4602152" cy="3557805"/>
          </a:xfrm>
        </p:spPr>
        <p:txBody>
          <a:bodyPr>
            <a:normAutofit/>
          </a:bodyPr>
          <a:lstStyle/>
          <a:p>
            <a:r>
              <a:rPr lang="en-GB" i="1" dirty="0"/>
              <a:t>Remember man, as thou pass by, As you are now, so once was I, As I am now, so will you be, Prepare for death and follow me.“ </a:t>
            </a:r>
          </a:p>
          <a:p>
            <a:pPr marL="0" indent="0">
              <a:buNone/>
            </a:pPr>
            <a:r>
              <a:rPr lang="en-GB" i="1" dirty="0"/>
              <a:t> - </a:t>
            </a:r>
            <a:r>
              <a:rPr lang="en-GB" dirty="0"/>
              <a:t>from the grave of John Jacob, a dealer in the Ormond Market in the city of Dublin who erected the grave in memory of his ancestors, and who died in 1776. </a:t>
            </a:r>
            <a:endParaRPr lang="en-IE" dirty="0"/>
          </a:p>
        </p:txBody>
      </p:sp>
    </p:spTree>
    <p:extLst>
      <p:ext uri="{BB962C8B-B14F-4D97-AF65-F5344CB8AC3E}">
        <p14:creationId xmlns:p14="http://schemas.microsoft.com/office/powerpoint/2010/main" val="2365916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4" name="Content Placeholder 3">
            <a:extLst>
              <a:ext uri="{FF2B5EF4-FFF2-40B4-BE49-F238E27FC236}">
                <a16:creationId xmlns:a16="http://schemas.microsoft.com/office/drawing/2014/main" id="{8007429F-0FD3-4812-96D3-5A35FFBEF6A5}"/>
              </a:ext>
            </a:extLst>
          </p:cNvPr>
          <p:cNvPicPr>
            <a:picLocks noGrp="1" noChangeAspect="1"/>
          </p:cNvPicPr>
          <p:nvPr>
            <p:ph idx="1"/>
          </p:nvPr>
        </p:nvPicPr>
        <p:blipFill rotWithShape="1">
          <a:blip r:embed="rId2"/>
          <a:srcRect t="16379" r="2" b="21970"/>
          <a:stretch/>
        </p:blipFill>
        <p:spPr>
          <a:xfrm>
            <a:off x="424928" y="419292"/>
            <a:ext cx="5522976" cy="6053328"/>
          </a:xfrm>
          <a:prstGeom prst="rect">
            <a:avLst/>
          </a:prstGeom>
        </p:spPr>
      </p:pic>
      <p:sp>
        <p:nvSpPr>
          <p:cNvPr id="14" name="Rectangle 1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5A1742-BE6A-4FD9-A38A-66BF9CC37883}"/>
              </a:ext>
            </a:extLst>
          </p:cNvPr>
          <p:cNvSpPr>
            <a:spLocks noGrp="1"/>
          </p:cNvSpPr>
          <p:nvPr>
            <p:ph type="title"/>
          </p:nvPr>
        </p:nvSpPr>
        <p:spPr>
          <a:xfrm>
            <a:off x="6846136" y="727626"/>
            <a:ext cx="5105765" cy="1718225"/>
          </a:xfrm>
        </p:spPr>
        <p:txBody>
          <a:bodyPr vert="horz" lIns="91440" tIns="45720" rIns="91440" bIns="45720" rtlCol="0" anchor="ctr">
            <a:normAutofit/>
          </a:bodyPr>
          <a:lstStyle/>
          <a:p>
            <a:r>
              <a:rPr lang="en-US" sz="4800" dirty="0"/>
              <a:t>LOST &amp; FOUND</a:t>
            </a:r>
          </a:p>
        </p:txBody>
      </p:sp>
      <p:sp>
        <p:nvSpPr>
          <p:cNvPr id="5" name="Rectangle 4">
            <a:extLst>
              <a:ext uri="{FF2B5EF4-FFF2-40B4-BE49-F238E27FC236}">
                <a16:creationId xmlns:a16="http://schemas.microsoft.com/office/drawing/2014/main" id="{BF96048A-3690-48DE-B260-8140AAA58482}"/>
              </a:ext>
            </a:extLst>
          </p:cNvPr>
          <p:cNvSpPr/>
          <p:nvPr/>
        </p:nvSpPr>
        <p:spPr>
          <a:xfrm>
            <a:off x="6846137" y="2538919"/>
            <a:ext cx="4602152" cy="3557805"/>
          </a:xfrm>
          <a:prstGeom prst="rect">
            <a:avLst/>
          </a:prstGeom>
        </p:spPr>
        <p:txBody>
          <a:bodyPr vert="horz" lIns="91440" tIns="45720" rIns="91440" bIns="45720" rtlCol="0">
            <a:normAutofit/>
          </a:bodyPr>
          <a:lstStyle/>
          <a:p>
            <a:pPr indent="-182880">
              <a:spcAft>
                <a:spcPts val="600"/>
              </a:spcAft>
              <a:buClr>
                <a:schemeClr val="tx1">
                  <a:lumMod val="85000"/>
                  <a:lumOff val="15000"/>
                </a:schemeClr>
              </a:buClr>
              <a:buFont typeface="Garamond" pitchFamily="18" charset="0"/>
              <a:buChar char="◦"/>
            </a:pPr>
            <a:r>
              <a:rPr lang="en-US" dirty="0"/>
              <a:t>Expert removal of loose stone revealed this gravestone fragment in the South wall.</a:t>
            </a:r>
          </a:p>
          <a:p>
            <a:pPr indent="-182880">
              <a:spcAft>
                <a:spcPts val="600"/>
              </a:spcAft>
              <a:buClr>
                <a:schemeClr val="tx1">
                  <a:lumMod val="85000"/>
                  <a:lumOff val="15000"/>
                </a:schemeClr>
              </a:buClr>
              <a:buFont typeface="Garamond" pitchFamily="18" charset="0"/>
              <a:buChar char="◦"/>
            </a:pPr>
            <a:r>
              <a:rPr lang="en-US" dirty="0"/>
              <a:t>We believe this was erected for Edmond Coyle who died in 1722. That potentially makes it one of the oldest surviving memorials on the site.</a:t>
            </a:r>
          </a:p>
          <a:p>
            <a:pPr indent="-182880">
              <a:spcAft>
                <a:spcPts val="600"/>
              </a:spcAft>
              <a:buClr>
                <a:schemeClr val="tx1">
                  <a:lumMod val="85000"/>
                  <a:lumOff val="15000"/>
                </a:schemeClr>
              </a:buClr>
              <a:buFont typeface="Garamond" pitchFamily="18" charset="0"/>
              <a:buChar char="◦"/>
            </a:pPr>
            <a:r>
              <a:rPr lang="en-US" dirty="0"/>
              <a:t>A 1989 graveyard survey suggests the memorial stone was still standing at that time. Later repair work saw the fragment added to the wall for safekeeping.</a:t>
            </a:r>
            <a:endParaRPr lang="en-US" b="0" i="0" dirty="0">
              <a:effectLst/>
            </a:endParaRPr>
          </a:p>
        </p:txBody>
      </p:sp>
    </p:spTree>
    <p:extLst>
      <p:ext uri="{BB962C8B-B14F-4D97-AF65-F5344CB8AC3E}">
        <p14:creationId xmlns:p14="http://schemas.microsoft.com/office/powerpoint/2010/main" val="3618617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2926080"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100"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749900-F978-4B7D-BCAC-9E90B1A34F12}"/>
              </a:ext>
            </a:extLst>
          </p:cNvPr>
          <p:cNvSpPr>
            <a:spLocks noGrp="1"/>
          </p:cNvSpPr>
          <p:nvPr>
            <p:ph type="title"/>
          </p:nvPr>
        </p:nvSpPr>
        <p:spPr>
          <a:xfrm>
            <a:off x="552334" y="-92187"/>
            <a:ext cx="2312480" cy="1499738"/>
          </a:xfrm>
        </p:spPr>
        <p:txBody>
          <a:bodyPr anchor="b">
            <a:normAutofit/>
          </a:bodyPr>
          <a:lstStyle/>
          <a:p>
            <a:r>
              <a:rPr lang="en-IE" sz="2800" dirty="0"/>
              <a:t>THE VAULT</a:t>
            </a:r>
          </a:p>
        </p:txBody>
      </p:sp>
      <p:sp>
        <p:nvSpPr>
          <p:cNvPr id="9" name="Content Placeholder 8">
            <a:extLst>
              <a:ext uri="{FF2B5EF4-FFF2-40B4-BE49-F238E27FC236}">
                <a16:creationId xmlns:a16="http://schemas.microsoft.com/office/drawing/2014/main" id="{A7697069-3124-4EB2-9604-D13085EDAA4E}"/>
              </a:ext>
            </a:extLst>
          </p:cNvPr>
          <p:cNvSpPr>
            <a:spLocks noGrp="1"/>
          </p:cNvSpPr>
          <p:nvPr>
            <p:ph idx="1"/>
          </p:nvPr>
        </p:nvSpPr>
        <p:spPr>
          <a:xfrm>
            <a:off x="481244" y="1490272"/>
            <a:ext cx="2312479" cy="3854197"/>
          </a:xfrm>
        </p:spPr>
        <p:txBody>
          <a:bodyPr>
            <a:noAutofit/>
          </a:bodyPr>
          <a:lstStyle/>
          <a:p>
            <a:r>
              <a:rPr lang="en-US" sz="1600" dirty="0">
                <a:solidFill>
                  <a:schemeClr val="tx1">
                    <a:lumMod val="85000"/>
                    <a:lumOff val="15000"/>
                  </a:schemeClr>
                </a:solidFill>
              </a:rPr>
              <a:t>3 lead coffins inside: not known yet who is buried in the vault. </a:t>
            </a:r>
          </a:p>
          <a:p>
            <a:r>
              <a:rPr lang="en-US" sz="1600" dirty="0">
                <a:solidFill>
                  <a:schemeClr val="tx1">
                    <a:lumMod val="85000"/>
                    <a:lumOff val="15000"/>
                  </a:schemeClr>
                </a:solidFill>
              </a:rPr>
              <a:t>Clergy? </a:t>
            </a:r>
          </a:p>
          <a:p>
            <a:r>
              <a:rPr lang="en-US" sz="1600" dirty="0">
                <a:solidFill>
                  <a:schemeClr val="tx1">
                    <a:lumMod val="85000"/>
                    <a:lumOff val="15000"/>
                  </a:schemeClr>
                </a:solidFill>
              </a:rPr>
              <a:t>Identical in design to the vault built in the graveyard of the Blessed Virgin Mary, Lucan village (behind O’Neill’s pub), which blocks an 18</a:t>
            </a:r>
            <a:r>
              <a:rPr lang="en-US" sz="1600" baseline="30000" dirty="0">
                <a:solidFill>
                  <a:schemeClr val="tx1">
                    <a:lumMod val="85000"/>
                    <a:lumOff val="15000"/>
                  </a:schemeClr>
                </a:solidFill>
              </a:rPr>
              <a:t>th</a:t>
            </a:r>
            <a:r>
              <a:rPr lang="en-US" sz="1600" dirty="0">
                <a:solidFill>
                  <a:schemeClr val="tx1">
                    <a:lumMod val="85000"/>
                    <a:lumOff val="15000"/>
                  </a:schemeClr>
                </a:solidFill>
              </a:rPr>
              <a:t> C doorway into a church. </a:t>
            </a:r>
          </a:p>
          <a:p>
            <a:r>
              <a:rPr lang="en-US" sz="1600" dirty="0">
                <a:solidFill>
                  <a:schemeClr val="tx1">
                    <a:lumMod val="85000"/>
                    <a:lumOff val="15000"/>
                  </a:schemeClr>
                </a:solidFill>
              </a:rPr>
              <a:t>Vandalised in 1990’s</a:t>
            </a:r>
            <a:r>
              <a:rPr lang="en-US" sz="1400" dirty="0">
                <a:solidFill>
                  <a:schemeClr val="tx1">
                    <a:lumMod val="85000"/>
                    <a:lumOff val="15000"/>
                  </a:schemeClr>
                </a:solidFill>
              </a:rPr>
              <a:t>. </a:t>
            </a:r>
          </a:p>
          <a:p>
            <a:pPr marL="0" indent="0">
              <a:buNone/>
            </a:pPr>
            <a:r>
              <a:rPr lang="en-US" sz="1400" dirty="0">
                <a:solidFill>
                  <a:schemeClr val="tx1">
                    <a:lumMod val="85000"/>
                    <a:lumOff val="15000"/>
                  </a:schemeClr>
                </a:solidFill>
              </a:rPr>
              <a:t>Reconstruction of the vault by Jonathan Cully. </a:t>
            </a:r>
          </a:p>
        </p:txBody>
      </p:sp>
      <p:sp>
        <p:nvSpPr>
          <p:cNvPr id="34" name="Rectangle 28">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764" y="413053"/>
            <a:ext cx="8212114" cy="6064596"/>
          </a:xfrm>
          <a:prstGeom prst="rect">
            <a:avLst/>
          </a:prstGeom>
          <a:noFill/>
          <a:ln w="6350" cap="sq" cmpd="sng" algn="ctr">
            <a:solidFill>
              <a:srgbClr val="404040"/>
            </a:solidFill>
            <a:prstDash val="solid"/>
            <a:miter lim="800000"/>
          </a:ln>
          <a:effectLst/>
        </p:spPr>
      </p:sp>
      <p:pic>
        <p:nvPicPr>
          <p:cNvPr id="5" name="Content Placeholder 4" descr="A picture containing building, stone, brick, old&#10;&#10;Description automatically generated">
            <a:extLst>
              <a:ext uri="{FF2B5EF4-FFF2-40B4-BE49-F238E27FC236}">
                <a16:creationId xmlns:a16="http://schemas.microsoft.com/office/drawing/2014/main" id="{72731B91-73D9-4AA8-B444-C9B6509DA022}"/>
              </a:ext>
            </a:extLst>
          </p:cNvPr>
          <p:cNvPicPr>
            <a:picLocks noChangeAspect="1"/>
          </p:cNvPicPr>
          <p:nvPr/>
        </p:nvPicPr>
        <p:blipFill>
          <a:blip r:embed="rId2"/>
          <a:stretch>
            <a:fillRect/>
          </a:stretch>
        </p:blipFill>
        <p:spPr>
          <a:xfrm>
            <a:off x="4049422" y="1407551"/>
            <a:ext cx="7237877" cy="4071305"/>
          </a:xfrm>
          <a:prstGeom prst="rect">
            <a:avLst/>
          </a:prstGeom>
        </p:spPr>
      </p:pic>
    </p:spTree>
    <p:extLst>
      <p:ext uri="{BB962C8B-B14F-4D97-AF65-F5344CB8AC3E}">
        <p14:creationId xmlns:p14="http://schemas.microsoft.com/office/powerpoint/2010/main" val="1001570517"/>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1BA777F-4637-423B-8B90-69DA966767E5}"/>
              </a:ext>
            </a:extLst>
          </p:cNvPr>
          <p:cNvPicPr>
            <a:picLocks noChangeAspect="1"/>
          </p:cNvPicPr>
          <p:nvPr/>
        </p:nvPicPr>
        <p:blipFill rotWithShape="1">
          <a:blip r:embed="rId2"/>
          <a:srcRect l="9091" t="4688" b="4403"/>
          <a:stretch/>
        </p:blipFill>
        <p:spPr>
          <a:xfrm>
            <a:off x="20" y="10"/>
            <a:ext cx="12191980" cy="6857990"/>
          </a:xfrm>
          <a:prstGeom prst="rect">
            <a:avLst/>
          </a:prstGeom>
        </p:spPr>
      </p:pic>
      <p:sp>
        <p:nvSpPr>
          <p:cNvPr id="38" name="Rectangle 37">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C9A788-BB8C-43E1-8A68-04A607386181}"/>
              </a:ext>
            </a:extLst>
          </p:cNvPr>
          <p:cNvSpPr>
            <a:spLocks noGrp="1"/>
          </p:cNvSpPr>
          <p:nvPr>
            <p:ph type="title"/>
          </p:nvPr>
        </p:nvSpPr>
        <p:spPr>
          <a:xfrm>
            <a:off x="6846137" y="727626"/>
            <a:ext cx="4602152" cy="1718225"/>
          </a:xfrm>
        </p:spPr>
        <p:txBody>
          <a:bodyPr>
            <a:normAutofit/>
          </a:bodyPr>
          <a:lstStyle/>
          <a:p>
            <a:r>
              <a:rPr lang="en-IE" sz="3700" dirty="0"/>
              <a:t>ST. FINIAN’S IN EARLIEST MEDIEVAL TIMES</a:t>
            </a:r>
          </a:p>
        </p:txBody>
      </p:sp>
      <p:sp>
        <p:nvSpPr>
          <p:cNvPr id="3" name="Content Placeholder 2">
            <a:extLst>
              <a:ext uri="{FF2B5EF4-FFF2-40B4-BE49-F238E27FC236}">
                <a16:creationId xmlns:a16="http://schemas.microsoft.com/office/drawing/2014/main" id="{00CD8854-2F92-452E-BD17-77BE032735E8}"/>
              </a:ext>
            </a:extLst>
          </p:cNvPr>
          <p:cNvSpPr>
            <a:spLocks noGrp="1"/>
          </p:cNvSpPr>
          <p:nvPr>
            <p:ph idx="1"/>
          </p:nvPr>
        </p:nvSpPr>
        <p:spPr>
          <a:xfrm>
            <a:off x="6846137" y="2538920"/>
            <a:ext cx="4602152" cy="3480066"/>
          </a:xfrm>
        </p:spPr>
        <p:txBody>
          <a:bodyPr>
            <a:normAutofit/>
          </a:bodyPr>
          <a:lstStyle/>
          <a:p>
            <a:r>
              <a:rPr lang="en-IE" dirty="0"/>
              <a:t>Geophysics – earlier structure &amp; possible lych-gate?</a:t>
            </a:r>
          </a:p>
          <a:p>
            <a:r>
              <a:rPr lang="en-IE" dirty="0"/>
              <a:t>Herringbone</a:t>
            </a:r>
          </a:p>
          <a:p>
            <a:r>
              <a:rPr lang="en-IE" dirty="0"/>
              <a:t>Vikings in the area (Clondalkin &amp; Leixlip) but no archaeological evidence in Lucan yet (most of the sites are in private ownership)</a:t>
            </a:r>
          </a:p>
          <a:p>
            <a:r>
              <a:rPr lang="en-IE" dirty="0"/>
              <a:t>Nearby medieval site of Knockanardousk in the glacial valley behind Vesey Park (Iron Age hillfort / medieval ringfort with souterrain)</a:t>
            </a:r>
          </a:p>
          <a:p>
            <a:r>
              <a:rPr lang="en-IE" dirty="0"/>
              <a:t>Other medieval churches nearby Aderrig, Lucan and Church of the Blessed Virgin, Lucan village</a:t>
            </a:r>
          </a:p>
        </p:txBody>
      </p:sp>
    </p:spTree>
    <p:extLst>
      <p:ext uri="{BB962C8B-B14F-4D97-AF65-F5344CB8AC3E}">
        <p14:creationId xmlns:p14="http://schemas.microsoft.com/office/powerpoint/2010/main" val="3745625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4" name="Content Placeholder 3">
            <a:extLst>
              <a:ext uri="{FF2B5EF4-FFF2-40B4-BE49-F238E27FC236}">
                <a16:creationId xmlns:a16="http://schemas.microsoft.com/office/drawing/2014/main" id="{1794ACF2-7E84-4F28-B2F3-80F2D4837539}"/>
              </a:ext>
            </a:extLst>
          </p:cNvPr>
          <p:cNvPicPr>
            <a:picLocks noChangeAspect="1"/>
          </p:cNvPicPr>
          <p:nvPr/>
        </p:nvPicPr>
        <p:blipFill rotWithShape="1">
          <a:blip r:embed="rId2"/>
          <a:srcRect t="8747" r="-1" b="30423"/>
          <a:stretch/>
        </p:blipFill>
        <p:spPr>
          <a:xfrm>
            <a:off x="424928" y="419292"/>
            <a:ext cx="5522976" cy="6053328"/>
          </a:xfrm>
          <a:prstGeom prst="rect">
            <a:avLst/>
          </a:prstGeom>
        </p:spPr>
      </p:pic>
      <p:sp>
        <p:nvSpPr>
          <p:cNvPr id="20" name="Rectangle 1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9C3A89-29E0-4511-A1E8-FB2CA26F0132}"/>
              </a:ext>
            </a:extLst>
          </p:cNvPr>
          <p:cNvSpPr>
            <a:spLocks noGrp="1"/>
          </p:cNvSpPr>
          <p:nvPr>
            <p:ph type="title"/>
          </p:nvPr>
        </p:nvSpPr>
        <p:spPr>
          <a:xfrm>
            <a:off x="6846137" y="727626"/>
            <a:ext cx="4602152" cy="1718225"/>
          </a:xfrm>
        </p:spPr>
        <p:txBody>
          <a:bodyPr>
            <a:normAutofit/>
          </a:bodyPr>
          <a:lstStyle/>
          <a:p>
            <a:r>
              <a:rPr lang="en-IE" sz="3700" dirty="0"/>
              <a:t>SOMETHING FISHY GOING ON…</a:t>
            </a:r>
          </a:p>
        </p:txBody>
      </p:sp>
      <p:sp>
        <p:nvSpPr>
          <p:cNvPr id="21" name="Content Placeholder 7">
            <a:extLst>
              <a:ext uri="{FF2B5EF4-FFF2-40B4-BE49-F238E27FC236}">
                <a16:creationId xmlns:a16="http://schemas.microsoft.com/office/drawing/2014/main" id="{EA203F2B-EE7A-4D1D-8005-C75E75CE7C2D}"/>
              </a:ext>
            </a:extLst>
          </p:cNvPr>
          <p:cNvSpPr>
            <a:spLocks noGrp="1"/>
          </p:cNvSpPr>
          <p:nvPr>
            <p:ph idx="1"/>
          </p:nvPr>
        </p:nvSpPr>
        <p:spPr>
          <a:xfrm>
            <a:off x="6846137" y="2538919"/>
            <a:ext cx="4602152" cy="3557805"/>
          </a:xfrm>
        </p:spPr>
        <p:txBody>
          <a:bodyPr>
            <a:normAutofit lnSpcReduction="10000"/>
          </a:bodyPr>
          <a:lstStyle/>
          <a:p>
            <a:r>
              <a:rPr lang="en-US" dirty="0"/>
              <a:t>Band of herringbone masonry on the interior of the North wall of the nave.</a:t>
            </a:r>
          </a:p>
          <a:p>
            <a:r>
              <a:rPr lang="en-US" dirty="0"/>
              <a:t>It has been identified as pre-Anglo Norman in date.</a:t>
            </a:r>
          </a:p>
          <a:p>
            <a:r>
              <a:rPr lang="en-US" dirty="0"/>
              <a:t>10</a:t>
            </a:r>
            <a:r>
              <a:rPr lang="en-US" baseline="30000" dirty="0"/>
              <a:t>th</a:t>
            </a:r>
            <a:r>
              <a:rPr lang="en-US" dirty="0"/>
              <a:t> century, or older, in the English masonry tradition. </a:t>
            </a:r>
          </a:p>
          <a:p>
            <a:r>
              <a:rPr lang="en-US" dirty="0"/>
              <a:t>Often found on Saxon churches.</a:t>
            </a:r>
          </a:p>
          <a:p>
            <a:r>
              <a:rPr lang="en-US" dirty="0"/>
              <a:t>Mystery as to why it was used? </a:t>
            </a:r>
          </a:p>
          <a:p>
            <a:r>
              <a:rPr lang="en-US" dirty="0"/>
              <a:t>Also found on only 1 other Irish church, Killadreenan, Co. Wicklow on the exterior N wall. </a:t>
            </a:r>
          </a:p>
          <a:p>
            <a:r>
              <a:rPr lang="en-US" dirty="0"/>
              <a:t>Found in a church on the Isle of Man on the interior, like here. </a:t>
            </a:r>
          </a:p>
        </p:txBody>
      </p:sp>
    </p:spTree>
    <p:extLst>
      <p:ext uri="{BB962C8B-B14F-4D97-AF65-F5344CB8AC3E}">
        <p14:creationId xmlns:p14="http://schemas.microsoft.com/office/powerpoint/2010/main" val="1137084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45">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0891FDA-3A25-49E3-870F-8894E1AFFEE6}"/>
              </a:ext>
            </a:extLst>
          </p:cNvPr>
          <p:cNvSpPr>
            <a:spLocks noGrp="1"/>
          </p:cNvSpPr>
          <p:nvPr>
            <p:ph type="title"/>
          </p:nvPr>
        </p:nvSpPr>
        <p:spPr>
          <a:xfrm>
            <a:off x="700005" y="505241"/>
            <a:ext cx="6281928" cy="1744183"/>
          </a:xfrm>
        </p:spPr>
        <p:txBody>
          <a:bodyPr>
            <a:normAutofit/>
          </a:bodyPr>
          <a:lstStyle/>
          <a:p>
            <a:r>
              <a:rPr lang="en-IE" dirty="0"/>
              <a:t>ST. FINIAN’S MEDIEVAL ARCHITECTURE</a:t>
            </a:r>
          </a:p>
        </p:txBody>
      </p:sp>
      <p:sp>
        <p:nvSpPr>
          <p:cNvPr id="3" name="Content Placeholder 2">
            <a:extLst>
              <a:ext uri="{FF2B5EF4-FFF2-40B4-BE49-F238E27FC236}">
                <a16:creationId xmlns:a16="http://schemas.microsoft.com/office/drawing/2014/main" id="{909C6041-40D8-47AE-A442-6607BEE89692}"/>
              </a:ext>
            </a:extLst>
          </p:cNvPr>
          <p:cNvSpPr>
            <a:spLocks noGrp="1"/>
          </p:cNvSpPr>
          <p:nvPr>
            <p:ph idx="1"/>
          </p:nvPr>
        </p:nvSpPr>
        <p:spPr>
          <a:xfrm>
            <a:off x="700005" y="2084742"/>
            <a:ext cx="6419088" cy="4058605"/>
          </a:xfrm>
        </p:spPr>
        <p:txBody>
          <a:bodyPr>
            <a:normAutofit/>
          </a:bodyPr>
          <a:lstStyle/>
          <a:p>
            <a:pPr>
              <a:lnSpc>
                <a:spcPct val="100000"/>
              </a:lnSpc>
            </a:pPr>
            <a:r>
              <a:rPr lang="en-IE" dirty="0"/>
              <a:t>Remnants of a chancel arch</a:t>
            </a:r>
          </a:p>
          <a:p>
            <a:pPr>
              <a:lnSpc>
                <a:spcPct val="100000"/>
              </a:lnSpc>
            </a:pPr>
            <a:r>
              <a:rPr lang="en-IE" dirty="0"/>
              <a:t>Ogee-arched double-lighted window, 15</a:t>
            </a:r>
            <a:r>
              <a:rPr lang="en-IE" baseline="30000" dirty="0"/>
              <a:t>th</a:t>
            </a:r>
            <a:r>
              <a:rPr lang="en-IE" dirty="0"/>
              <a:t> C</a:t>
            </a:r>
          </a:p>
          <a:p>
            <a:pPr>
              <a:lnSpc>
                <a:spcPct val="100000"/>
              </a:lnSpc>
            </a:pPr>
            <a:r>
              <a:rPr lang="en-IE" dirty="0"/>
              <a:t>Nothing of the East end remaining above first 3 courses.</a:t>
            </a:r>
          </a:p>
          <a:p>
            <a:pPr>
              <a:lnSpc>
                <a:spcPct val="100000"/>
              </a:lnSpc>
            </a:pPr>
            <a:r>
              <a:rPr lang="en-IE" dirty="0"/>
              <a:t>Probable residential tower in the West gable, as walls are exceptionally thick and the put-log holes suggest a floor, and possible staircase.</a:t>
            </a:r>
          </a:p>
          <a:p>
            <a:pPr>
              <a:lnSpc>
                <a:spcPct val="100000"/>
              </a:lnSpc>
            </a:pPr>
            <a:r>
              <a:rPr lang="en-IE" dirty="0"/>
              <a:t>Graves of the clergy in the church interior; Anglican and Catholic</a:t>
            </a:r>
          </a:p>
          <a:p>
            <a:pPr>
              <a:lnSpc>
                <a:spcPct val="100000"/>
              </a:lnSpc>
            </a:pPr>
            <a:r>
              <a:rPr lang="en-IE" dirty="0"/>
              <a:t>Ruined since 1700’s</a:t>
            </a:r>
          </a:p>
          <a:p>
            <a:pPr>
              <a:lnSpc>
                <a:spcPct val="100000"/>
              </a:lnSpc>
            </a:pPr>
            <a:r>
              <a:rPr lang="en-IE" dirty="0"/>
              <a:t>Reconstruction has made identification of the original door dimensions a challenge, but during conservation works last year, moulding from a medieval door was discovered in the vicinity of the North door. </a:t>
            </a:r>
          </a:p>
        </p:txBody>
      </p:sp>
      <p:pic>
        <p:nvPicPr>
          <p:cNvPr id="5" name="Picture 4">
            <a:extLst>
              <a:ext uri="{FF2B5EF4-FFF2-40B4-BE49-F238E27FC236}">
                <a16:creationId xmlns:a16="http://schemas.microsoft.com/office/drawing/2014/main" id="{05982207-E375-481A-9E9A-80E4EBFB4A17}"/>
              </a:ext>
            </a:extLst>
          </p:cNvPr>
          <p:cNvPicPr>
            <a:picLocks noChangeAspect="1"/>
          </p:cNvPicPr>
          <p:nvPr/>
        </p:nvPicPr>
        <p:blipFill rotWithShape="1">
          <a:blip r:embed="rId2"/>
          <a:srcRect t="7701" r="-2" b="34653"/>
          <a:stretch/>
        </p:blipFill>
        <p:spPr>
          <a:xfrm>
            <a:off x="7837371" y="237744"/>
            <a:ext cx="4124416" cy="3191256"/>
          </a:xfrm>
          <a:prstGeom prst="rect">
            <a:avLst/>
          </a:prstGeom>
        </p:spPr>
      </p:pic>
      <p:pic>
        <p:nvPicPr>
          <p:cNvPr id="4" name="Picture 3">
            <a:extLst>
              <a:ext uri="{FF2B5EF4-FFF2-40B4-BE49-F238E27FC236}">
                <a16:creationId xmlns:a16="http://schemas.microsoft.com/office/drawing/2014/main" id="{2EBD03BF-AC43-4130-B9C2-45E7BCEFE124}"/>
              </a:ext>
            </a:extLst>
          </p:cNvPr>
          <p:cNvPicPr>
            <a:picLocks noChangeAspect="1"/>
          </p:cNvPicPr>
          <p:nvPr/>
        </p:nvPicPr>
        <p:blipFill rotWithShape="1">
          <a:blip r:embed="rId3"/>
          <a:srcRect t="305" r="-2" b="48047"/>
          <a:stretch/>
        </p:blipFill>
        <p:spPr>
          <a:xfrm>
            <a:off x="7837370" y="3429000"/>
            <a:ext cx="4124416" cy="3191256"/>
          </a:xfrm>
          <a:prstGeom prst="rect">
            <a:avLst/>
          </a:prstGeom>
        </p:spPr>
      </p:pic>
    </p:spTree>
    <p:extLst>
      <p:ext uri="{BB962C8B-B14F-4D97-AF65-F5344CB8AC3E}">
        <p14:creationId xmlns:p14="http://schemas.microsoft.com/office/powerpoint/2010/main" val="2093450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85A6C6-2832-499A-91A6-F5F48126FB6E}"/>
              </a:ext>
            </a:extLst>
          </p:cNvPr>
          <p:cNvSpPr>
            <a:spLocks noGrp="1"/>
          </p:cNvSpPr>
          <p:nvPr>
            <p:ph type="title"/>
          </p:nvPr>
        </p:nvSpPr>
        <p:spPr>
          <a:xfrm>
            <a:off x="868680" y="642593"/>
            <a:ext cx="6281928" cy="1744183"/>
          </a:xfrm>
        </p:spPr>
        <p:txBody>
          <a:bodyPr>
            <a:normAutofit/>
          </a:bodyPr>
          <a:lstStyle/>
          <a:p>
            <a:r>
              <a:rPr lang="en-IE" dirty="0"/>
              <a:t>ST. FINIAN’S – 13</a:t>
            </a:r>
            <a:r>
              <a:rPr lang="en-IE" baseline="30000" dirty="0"/>
              <a:t>TH</a:t>
            </a:r>
            <a:r>
              <a:rPr lang="en-IE" dirty="0"/>
              <a:t> CENTURY – 15TH</a:t>
            </a:r>
          </a:p>
        </p:txBody>
      </p:sp>
      <p:sp>
        <p:nvSpPr>
          <p:cNvPr id="3" name="Content Placeholder 2">
            <a:extLst>
              <a:ext uri="{FF2B5EF4-FFF2-40B4-BE49-F238E27FC236}">
                <a16:creationId xmlns:a16="http://schemas.microsoft.com/office/drawing/2014/main" id="{707D9DC0-44F7-4A59-B273-75104BE53A6E}"/>
              </a:ext>
            </a:extLst>
          </p:cNvPr>
          <p:cNvSpPr>
            <a:spLocks noGrp="1"/>
          </p:cNvSpPr>
          <p:nvPr>
            <p:ph idx="1"/>
          </p:nvPr>
        </p:nvSpPr>
        <p:spPr>
          <a:xfrm>
            <a:off x="868680" y="2386584"/>
            <a:ext cx="6281928" cy="3648456"/>
          </a:xfrm>
        </p:spPr>
        <p:txBody>
          <a:bodyPr>
            <a:normAutofit fontScale="92500" lnSpcReduction="20000"/>
          </a:bodyPr>
          <a:lstStyle/>
          <a:p>
            <a:r>
              <a:rPr lang="en-IE" sz="2000" dirty="0"/>
              <a:t>Whatever church existed on the site of St. Finian’s prior to the Anglo-Norman conquest in 1179, they remodelled it extensively in the 13</a:t>
            </a:r>
            <a:r>
              <a:rPr lang="en-IE" sz="2000" baseline="30000" dirty="0"/>
              <a:t>th</a:t>
            </a:r>
            <a:r>
              <a:rPr lang="en-IE" sz="2000" dirty="0"/>
              <a:t> century. </a:t>
            </a:r>
          </a:p>
          <a:p>
            <a:r>
              <a:rPr lang="en-IE" sz="2000" dirty="0"/>
              <a:t>Very Anglo-Norman in form</a:t>
            </a:r>
          </a:p>
          <a:p>
            <a:r>
              <a:rPr lang="en-IE" sz="2000" dirty="0"/>
              <a:t>Nave-and-chancel type church. </a:t>
            </a:r>
          </a:p>
          <a:p>
            <a:r>
              <a:rPr lang="en-IE" sz="2000" dirty="0"/>
              <a:t>St. Finian’s under ownership of Dean of St. Patrick’s cathedral</a:t>
            </a:r>
          </a:p>
          <a:p>
            <a:r>
              <a:rPr lang="en-IE" sz="2000" dirty="0"/>
              <a:t>15</a:t>
            </a:r>
            <a:r>
              <a:rPr lang="en-IE" sz="2000" baseline="30000" dirty="0"/>
              <a:t>th</a:t>
            </a:r>
            <a:r>
              <a:rPr lang="en-IE" sz="2000" dirty="0"/>
              <a:t> century additions; buttress, ogee-arched windows. </a:t>
            </a:r>
          </a:p>
          <a:p>
            <a:r>
              <a:rPr lang="en-IE" sz="2000" dirty="0"/>
              <a:t>We have some legal conveyances and cases during this time *</a:t>
            </a:r>
          </a:p>
        </p:txBody>
      </p:sp>
      <p:pic>
        <p:nvPicPr>
          <p:cNvPr id="4" name="Picture 3">
            <a:extLst>
              <a:ext uri="{FF2B5EF4-FFF2-40B4-BE49-F238E27FC236}">
                <a16:creationId xmlns:a16="http://schemas.microsoft.com/office/drawing/2014/main" id="{500BD8C6-19D8-4AF2-8A25-24B9E617C5CD}"/>
              </a:ext>
            </a:extLst>
          </p:cNvPr>
          <p:cNvPicPr>
            <a:picLocks noChangeAspect="1"/>
          </p:cNvPicPr>
          <p:nvPr/>
        </p:nvPicPr>
        <p:blipFill rotWithShape="1">
          <a:blip r:embed="rId2"/>
          <a:srcRect r="2" b="3284"/>
          <a:stretch/>
        </p:blipFill>
        <p:spPr>
          <a:xfrm>
            <a:off x="7837371" y="237744"/>
            <a:ext cx="4124416" cy="6382512"/>
          </a:xfrm>
          <a:prstGeom prst="rect">
            <a:avLst/>
          </a:prstGeom>
        </p:spPr>
      </p:pic>
    </p:spTree>
    <p:extLst>
      <p:ext uri="{BB962C8B-B14F-4D97-AF65-F5344CB8AC3E}">
        <p14:creationId xmlns:p14="http://schemas.microsoft.com/office/powerpoint/2010/main" val="167973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0170523-01EB-4B2F-BC56-A448EC5000F2}"/>
              </a:ext>
            </a:extLst>
          </p:cNvPr>
          <p:cNvSpPr>
            <a:spLocks noGrp="1"/>
          </p:cNvSpPr>
          <p:nvPr>
            <p:ph type="title"/>
          </p:nvPr>
        </p:nvSpPr>
        <p:spPr>
          <a:xfrm>
            <a:off x="868680" y="642593"/>
            <a:ext cx="6281928" cy="1744183"/>
          </a:xfrm>
        </p:spPr>
        <p:txBody>
          <a:bodyPr>
            <a:normAutofit/>
          </a:bodyPr>
          <a:lstStyle/>
          <a:p>
            <a:r>
              <a:rPr lang="en-IE" dirty="0"/>
              <a:t>INTRODUCTION</a:t>
            </a:r>
          </a:p>
        </p:txBody>
      </p:sp>
      <p:sp>
        <p:nvSpPr>
          <p:cNvPr id="3" name="Content Placeholder 2">
            <a:extLst>
              <a:ext uri="{FF2B5EF4-FFF2-40B4-BE49-F238E27FC236}">
                <a16:creationId xmlns:a16="http://schemas.microsoft.com/office/drawing/2014/main" id="{BB7D2CFD-B808-4582-AAB6-9CA4FCA8D005}"/>
              </a:ext>
            </a:extLst>
          </p:cNvPr>
          <p:cNvSpPr>
            <a:spLocks noGrp="1"/>
          </p:cNvSpPr>
          <p:nvPr>
            <p:ph idx="1"/>
          </p:nvPr>
        </p:nvSpPr>
        <p:spPr>
          <a:xfrm>
            <a:off x="868680" y="2386584"/>
            <a:ext cx="6281928" cy="3648456"/>
          </a:xfrm>
        </p:spPr>
        <p:txBody>
          <a:bodyPr>
            <a:normAutofit/>
          </a:bodyPr>
          <a:lstStyle/>
          <a:p>
            <a:pPr>
              <a:lnSpc>
                <a:spcPct val="90000"/>
              </a:lnSpc>
              <a:spcAft>
                <a:spcPts val="1200"/>
              </a:spcAft>
            </a:pPr>
            <a:r>
              <a:rPr lang="en-IE" sz="2000" b="1" dirty="0"/>
              <a:t>Society for Old Lucan (SOL)</a:t>
            </a:r>
            <a:r>
              <a:rPr lang="en-IE" sz="2000" dirty="0"/>
              <a:t> founded in 2017, </a:t>
            </a:r>
            <a:r>
              <a:rPr lang="en-GB" sz="2000" dirty="0"/>
              <a:t>works to conserve, research and promote Lucan’s local history, heritage, archaeology and folklore. </a:t>
            </a:r>
          </a:p>
          <a:p>
            <a:pPr>
              <a:lnSpc>
                <a:spcPct val="90000"/>
              </a:lnSpc>
              <a:spcAft>
                <a:spcPts val="1200"/>
              </a:spcAft>
            </a:pPr>
            <a:r>
              <a:rPr lang="en-IE" sz="2000" dirty="0"/>
              <a:t>All opinions and backgrounds welcome. Strong social justice &amp; inclusion commitment; </a:t>
            </a:r>
            <a:r>
              <a:rPr lang="en-IE" sz="2000" b="1" dirty="0"/>
              <a:t>no fees</a:t>
            </a:r>
            <a:r>
              <a:rPr lang="en-IE" sz="2000" dirty="0"/>
              <a:t>. Fundraise for costs. </a:t>
            </a:r>
          </a:p>
          <a:p>
            <a:pPr>
              <a:lnSpc>
                <a:spcPct val="90000"/>
              </a:lnSpc>
              <a:spcAft>
                <a:spcPts val="1200"/>
              </a:spcAft>
            </a:pPr>
            <a:r>
              <a:rPr lang="en-GB" sz="2000" dirty="0"/>
              <a:t>Over </a:t>
            </a:r>
            <a:r>
              <a:rPr lang="en-GB" sz="2000" b="1" dirty="0"/>
              <a:t>2.6k followers on Facebook</a:t>
            </a:r>
            <a:r>
              <a:rPr lang="en-GB" sz="2000" dirty="0"/>
              <a:t>, active membership of over 150 individuals. </a:t>
            </a:r>
          </a:p>
          <a:p>
            <a:pPr marL="0" indent="0">
              <a:lnSpc>
                <a:spcPct val="90000"/>
              </a:lnSpc>
              <a:buNone/>
            </a:pPr>
            <a:endParaRPr lang="en-IE" dirty="0"/>
          </a:p>
        </p:txBody>
      </p:sp>
      <p:pic>
        <p:nvPicPr>
          <p:cNvPr id="4" name="Picture 3">
            <a:extLst>
              <a:ext uri="{FF2B5EF4-FFF2-40B4-BE49-F238E27FC236}">
                <a16:creationId xmlns:a16="http://schemas.microsoft.com/office/drawing/2014/main" id="{71A77813-E625-426C-8E23-95A4E384DBAE}"/>
              </a:ext>
            </a:extLst>
          </p:cNvPr>
          <p:cNvPicPr>
            <a:picLocks noChangeAspect="1"/>
          </p:cNvPicPr>
          <p:nvPr/>
        </p:nvPicPr>
        <p:blipFill rotWithShape="1">
          <a:blip r:embed="rId2"/>
          <a:srcRect l="21232" r="18026" b="1"/>
          <a:stretch/>
        </p:blipFill>
        <p:spPr>
          <a:xfrm>
            <a:off x="7837371" y="237744"/>
            <a:ext cx="4124416" cy="6382512"/>
          </a:xfrm>
          <a:prstGeom prst="rect">
            <a:avLst/>
          </a:prstGeom>
        </p:spPr>
      </p:pic>
    </p:spTree>
    <p:extLst>
      <p:ext uri="{BB962C8B-B14F-4D97-AF65-F5344CB8AC3E}">
        <p14:creationId xmlns:p14="http://schemas.microsoft.com/office/powerpoint/2010/main" val="1306511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E0B076-70B2-4BA7-B180-209E6D801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C1262DB-2217-4833-97B6-F2E848AE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6E31C53-2B4C-4EC3-ABBE-C7A406EE0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438745D8-8531-495D-B89A-61F3C72D7EB5}"/>
              </a:ext>
            </a:extLst>
          </p:cNvPr>
          <p:cNvSpPr>
            <a:spLocks noGrp="1"/>
          </p:cNvSpPr>
          <p:nvPr>
            <p:ph type="title"/>
          </p:nvPr>
        </p:nvSpPr>
        <p:spPr>
          <a:xfrm>
            <a:off x="507971" y="402797"/>
            <a:ext cx="10058400" cy="1371600"/>
          </a:xfrm>
        </p:spPr>
        <p:txBody>
          <a:bodyPr>
            <a:normAutofit/>
          </a:bodyPr>
          <a:lstStyle/>
          <a:p>
            <a:r>
              <a:rPr lang="en-IE" dirty="0"/>
              <a:t>A WILL FROM THE 15</a:t>
            </a:r>
            <a:r>
              <a:rPr lang="en-IE" baseline="30000" dirty="0"/>
              <a:t>TH</a:t>
            </a:r>
            <a:r>
              <a:rPr lang="en-IE" dirty="0"/>
              <a:t> CENTURY</a:t>
            </a:r>
          </a:p>
        </p:txBody>
      </p:sp>
      <p:sp>
        <p:nvSpPr>
          <p:cNvPr id="3" name="Content Placeholder 2">
            <a:extLst>
              <a:ext uri="{FF2B5EF4-FFF2-40B4-BE49-F238E27FC236}">
                <a16:creationId xmlns:a16="http://schemas.microsoft.com/office/drawing/2014/main" id="{42A0215B-BC4E-4A09-BD72-4004D5C0171B}"/>
              </a:ext>
            </a:extLst>
          </p:cNvPr>
          <p:cNvSpPr>
            <a:spLocks noGrp="1"/>
          </p:cNvSpPr>
          <p:nvPr>
            <p:ph idx="1"/>
          </p:nvPr>
        </p:nvSpPr>
        <p:spPr>
          <a:xfrm>
            <a:off x="1066800" y="1698172"/>
            <a:ext cx="8238273" cy="4469364"/>
          </a:xfrm>
        </p:spPr>
        <p:txBody>
          <a:bodyPr>
            <a:normAutofit/>
          </a:bodyPr>
          <a:lstStyle/>
          <a:p>
            <a:pPr>
              <a:lnSpc>
                <a:spcPct val="100000"/>
              </a:lnSpc>
            </a:pPr>
            <a:r>
              <a:rPr lang="en-GB" sz="1600" dirty="0"/>
              <a:t>A will made by Reginald Weston dated the fourth day of December, </a:t>
            </a:r>
            <a:r>
              <a:rPr lang="en-GB" sz="1600" b="1" dirty="0"/>
              <a:t>1474</a:t>
            </a:r>
            <a:r>
              <a:rPr lang="en-GB" sz="1600" dirty="0"/>
              <a:t>, one of a series of wills (transcribed from the Medieval Latin), published in 1889, in the register of wills and inventories for the Diocese of Dublin for the years 1457-1483.</a:t>
            </a:r>
          </a:p>
          <a:p>
            <a:pPr>
              <a:lnSpc>
                <a:spcPct val="100000"/>
              </a:lnSpc>
            </a:pPr>
            <a:r>
              <a:rPr lang="en-GB" sz="1600" dirty="0"/>
              <a:t>Reginald and his wife, Alice Yong, are listed with an inventory of goods, including 13 acres of wheat and barley in the fields, 30 sheep and 5 cart horses. Reginald states:</a:t>
            </a:r>
          </a:p>
          <a:p>
            <a:pPr marL="274320" lvl="1" indent="0">
              <a:buNone/>
            </a:pPr>
            <a:r>
              <a:rPr lang="en-GB" sz="1800" i="1" dirty="0">
                <a:solidFill>
                  <a:srgbClr val="002060"/>
                </a:solidFill>
                <a:latin typeface="Aparajita" panose="020B0502040204020203" pitchFamily="18" charset="0"/>
                <a:cs typeface="Aparajita" panose="020B0502040204020203" pitchFamily="18" charset="0"/>
              </a:rPr>
              <a:t>‘In the name of God. Amen. I, the aforesaid Reginald, being sound in mind though weak in body, do make my testament in this manner : first, I bequeath my soul to Almighty God, the Blessed Virgin Mary, and all the Saints, and my body to be buried in the cemetery of St, Finian, the bishop, at Esker’.</a:t>
            </a:r>
          </a:p>
          <a:p>
            <a:pPr>
              <a:lnSpc>
                <a:spcPct val="100000"/>
              </a:lnSpc>
            </a:pPr>
            <a:r>
              <a:rPr lang="en-GB" sz="1600" dirty="0"/>
              <a:t>He bequeaths items to the churches at Esker and Palmerstown, and assigns his wife and his daughter as executrices of his will. </a:t>
            </a:r>
          </a:p>
          <a:p>
            <a:pPr>
              <a:lnSpc>
                <a:spcPct val="100000"/>
              </a:lnSpc>
            </a:pPr>
            <a:r>
              <a:rPr lang="en-GB" sz="1600" dirty="0"/>
              <a:t>(Register of wills and inventories of the Diocese of Dublin in the time of Archbishops Tregury and Walton, 1457-1483: from the original manuscript in the library of Trinity College, Dublin by Royal Society of Antiquaries of Ireland; Barry, Henry Fitz-Patrick, 1898, Publisher Dublin: University Press for the Royal Society of Antiquaries of Ireland) </a:t>
            </a:r>
            <a:r>
              <a:rPr lang="en-GB" sz="1600" dirty="0">
                <a:hlinkClick r:id="rId2"/>
              </a:rPr>
              <a:t>https://archive.org/.../registerofwillsi00roya.../page/88...</a:t>
            </a:r>
            <a:endParaRPr lang="en-GB" sz="1600" dirty="0"/>
          </a:p>
          <a:p>
            <a:pPr>
              <a:lnSpc>
                <a:spcPct val="100000"/>
              </a:lnSpc>
            </a:pPr>
            <a:endParaRPr lang="en-GB" sz="1400" dirty="0"/>
          </a:p>
          <a:p>
            <a:pPr>
              <a:lnSpc>
                <a:spcPct val="100000"/>
              </a:lnSpc>
            </a:pPr>
            <a:endParaRPr lang="en-IE" sz="1100" dirty="0"/>
          </a:p>
        </p:txBody>
      </p:sp>
      <p:pic>
        <p:nvPicPr>
          <p:cNvPr id="4" name="Picture 3">
            <a:extLst>
              <a:ext uri="{FF2B5EF4-FFF2-40B4-BE49-F238E27FC236}">
                <a16:creationId xmlns:a16="http://schemas.microsoft.com/office/drawing/2014/main" id="{BA29A864-F399-496A-A0AE-C4EE399C5468}"/>
              </a:ext>
            </a:extLst>
          </p:cNvPr>
          <p:cNvPicPr>
            <a:picLocks noChangeAspect="1"/>
          </p:cNvPicPr>
          <p:nvPr/>
        </p:nvPicPr>
        <p:blipFill rotWithShape="1">
          <a:blip r:embed="rId3"/>
          <a:srcRect l="16764" r="115" b="4"/>
          <a:stretch/>
        </p:blipFill>
        <p:spPr>
          <a:xfrm>
            <a:off x="9292686" y="745100"/>
            <a:ext cx="2287900" cy="2752351"/>
          </a:xfrm>
          <a:prstGeom prst="rect">
            <a:avLst/>
          </a:prstGeom>
        </p:spPr>
      </p:pic>
      <p:sp>
        <p:nvSpPr>
          <p:cNvPr id="5" name="TextBox 4">
            <a:extLst>
              <a:ext uri="{FF2B5EF4-FFF2-40B4-BE49-F238E27FC236}">
                <a16:creationId xmlns:a16="http://schemas.microsoft.com/office/drawing/2014/main" id="{F556F051-6A2E-421D-B321-C05A698A81BC}"/>
              </a:ext>
            </a:extLst>
          </p:cNvPr>
          <p:cNvSpPr txBox="1"/>
          <p:nvPr/>
        </p:nvSpPr>
        <p:spPr>
          <a:xfrm>
            <a:off x="9472474" y="3932854"/>
            <a:ext cx="2120499" cy="738664"/>
          </a:xfrm>
          <a:prstGeom prst="rect">
            <a:avLst/>
          </a:prstGeom>
          <a:noFill/>
        </p:spPr>
        <p:txBody>
          <a:bodyPr wrap="square" rtlCol="0">
            <a:spAutoFit/>
          </a:bodyPr>
          <a:lstStyle/>
          <a:p>
            <a:r>
              <a:rPr lang="en-GB" sz="1200" dirty="0"/>
              <a:t>[Photo &amp; information: Elaine Hurley, SOL]</a:t>
            </a:r>
          </a:p>
          <a:p>
            <a:endParaRPr lang="en-IE" dirty="0"/>
          </a:p>
        </p:txBody>
      </p:sp>
    </p:spTree>
    <p:extLst>
      <p:ext uri="{BB962C8B-B14F-4D97-AF65-F5344CB8AC3E}">
        <p14:creationId xmlns:p14="http://schemas.microsoft.com/office/powerpoint/2010/main" val="2632632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782C7-EAEB-419B-9CDC-B943A7A5E377}"/>
              </a:ext>
            </a:extLst>
          </p:cNvPr>
          <p:cNvSpPr>
            <a:spLocks noGrp="1"/>
          </p:cNvSpPr>
          <p:nvPr>
            <p:ph type="title"/>
          </p:nvPr>
        </p:nvSpPr>
        <p:spPr/>
        <p:txBody>
          <a:bodyPr/>
          <a:lstStyle/>
          <a:p>
            <a:r>
              <a:rPr lang="en-IE" dirty="0"/>
              <a:t>ST FINIAN’S IN 17-19</a:t>
            </a:r>
            <a:r>
              <a:rPr lang="en-IE" baseline="30000" dirty="0"/>
              <a:t>TH</a:t>
            </a:r>
            <a:r>
              <a:rPr lang="en-IE" dirty="0"/>
              <a:t> CENTURIES: 2 of 2</a:t>
            </a:r>
          </a:p>
        </p:txBody>
      </p:sp>
      <p:sp>
        <p:nvSpPr>
          <p:cNvPr id="3" name="Content Placeholder 2">
            <a:extLst>
              <a:ext uri="{FF2B5EF4-FFF2-40B4-BE49-F238E27FC236}">
                <a16:creationId xmlns:a16="http://schemas.microsoft.com/office/drawing/2014/main" id="{76740671-9644-479F-B1B1-4114F3C07143}"/>
              </a:ext>
            </a:extLst>
          </p:cNvPr>
          <p:cNvSpPr>
            <a:spLocks noGrp="1"/>
          </p:cNvSpPr>
          <p:nvPr>
            <p:ph idx="1"/>
          </p:nvPr>
        </p:nvSpPr>
        <p:spPr>
          <a:xfrm>
            <a:off x="1012794" y="2014194"/>
            <a:ext cx="10166412" cy="4212721"/>
          </a:xfrm>
        </p:spPr>
        <p:txBody>
          <a:bodyPr>
            <a:normAutofit/>
          </a:bodyPr>
          <a:lstStyle/>
          <a:p>
            <a:pPr>
              <a:lnSpc>
                <a:spcPct val="100000"/>
              </a:lnSpc>
            </a:pPr>
            <a:r>
              <a:rPr lang="en-GB" sz="2000" dirty="0"/>
              <a:t>Oral history </a:t>
            </a:r>
            <a:r>
              <a:rPr lang="en-GB" sz="2000" dirty="0">
                <a:hlinkClick r:id="rId2"/>
              </a:rPr>
              <a:t>https://www.duchas.ie/en/cbes/4428212/4386287 </a:t>
            </a:r>
            <a:r>
              <a:rPr lang="en-GB" sz="2000" dirty="0"/>
              <a:t>says that Cromwell "</a:t>
            </a:r>
            <a:r>
              <a:rPr lang="en-GB" sz="2000" i="1" dirty="0"/>
              <a:t>destroyed St. Finian's</a:t>
            </a:r>
            <a:r>
              <a:rPr lang="en-GB" sz="2000" dirty="0"/>
              <a:t>" in the 1650's, but there is no other known historical evidence for Cromwell's soldiers in Lucan. One story is that Henry Ireton and his soldiers may have “visited”. It is an intriguing avenue for further research. </a:t>
            </a:r>
          </a:p>
          <a:p>
            <a:pPr>
              <a:lnSpc>
                <a:spcPct val="100000"/>
              </a:lnSpc>
            </a:pPr>
            <a:r>
              <a:rPr lang="en-GB" sz="2000" dirty="0"/>
              <a:t>Certainly, the Eastern end of churches tended to be obliterated by Cromwell's soldiers, as the East traditionally contained the chancel (alter/rood-cross/vestry), often with the most decorated window in a church, occasionally with stained glass. </a:t>
            </a:r>
          </a:p>
          <a:p>
            <a:pPr>
              <a:lnSpc>
                <a:spcPct val="100000"/>
              </a:lnSpc>
            </a:pPr>
            <a:r>
              <a:rPr lang="en-GB" sz="2000" dirty="0"/>
              <a:t>By the early 17</a:t>
            </a:r>
            <a:r>
              <a:rPr lang="en-GB" sz="2000" baseline="30000" dirty="0"/>
              <a:t>th</a:t>
            </a:r>
            <a:r>
              <a:rPr lang="en-GB" sz="2000" dirty="0"/>
              <a:t> century, St. Finian’s was ruined.</a:t>
            </a:r>
          </a:p>
          <a:p>
            <a:pPr>
              <a:lnSpc>
                <a:spcPct val="100000"/>
              </a:lnSpc>
            </a:pPr>
            <a:r>
              <a:rPr lang="en-GB" sz="2000" dirty="0"/>
              <a:t>In 1779 an article in the newspaper complained about cattle grazing in the graveyard. </a:t>
            </a:r>
          </a:p>
          <a:p>
            <a:pPr marL="0" indent="0">
              <a:buNone/>
            </a:pPr>
            <a:endParaRPr lang="en-IE" sz="1200" dirty="0"/>
          </a:p>
        </p:txBody>
      </p:sp>
    </p:spTree>
    <p:extLst>
      <p:ext uri="{BB962C8B-B14F-4D97-AF65-F5344CB8AC3E}">
        <p14:creationId xmlns:p14="http://schemas.microsoft.com/office/powerpoint/2010/main" val="520405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EC5F74D1-221E-4FD7-A2C1-3D10E4A386BC}"/>
              </a:ext>
            </a:extLst>
          </p:cNvPr>
          <p:cNvPicPr>
            <a:picLocks noChangeAspect="1"/>
          </p:cNvPicPr>
          <p:nvPr/>
        </p:nvPicPr>
        <p:blipFill rotWithShape="1">
          <a:blip r:embed="rId2"/>
          <a:srcRect l="19445" r="33596"/>
          <a:stretch/>
        </p:blipFill>
        <p:spPr>
          <a:xfrm>
            <a:off x="234696" y="237744"/>
            <a:ext cx="3996183" cy="6382512"/>
          </a:xfrm>
          <a:prstGeom prst="rect">
            <a:avLst/>
          </a:prstGeom>
        </p:spPr>
      </p:pic>
      <p:sp>
        <p:nvSpPr>
          <p:cNvPr id="13" name="Rectangle 12">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80D1FDC-6FBE-4BBB-98D1-ED258AAA892F}"/>
              </a:ext>
            </a:extLst>
          </p:cNvPr>
          <p:cNvSpPr>
            <a:spLocks noGrp="1"/>
          </p:cNvSpPr>
          <p:nvPr>
            <p:ph type="title"/>
          </p:nvPr>
        </p:nvSpPr>
        <p:spPr>
          <a:xfrm>
            <a:off x="4681106" y="441247"/>
            <a:ext cx="6984152" cy="1458574"/>
          </a:xfrm>
        </p:spPr>
        <p:txBody>
          <a:bodyPr>
            <a:normAutofit/>
          </a:bodyPr>
          <a:lstStyle/>
          <a:p>
            <a:r>
              <a:rPr lang="en-IE" sz="3200" dirty="0"/>
              <a:t>ST FINIAN’S IN 17-19</a:t>
            </a:r>
            <a:r>
              <a:rPr lang="en-IE" sz="3200" baseline="30000" dirty="0"/>
              <a:t>TH</a:t>
            </a:r>
            <a:r>
              <a:rPr lang="en-IE" sz="3200" dirty="0"/>
              <a:t> CENTURIES: 1 of 2</a:t>
            </a:r>
          </a:p>
        </p:txBody>
      </p:sp>
      <p:sp>
        <p:nvSpPr>
          <p:cNvPr id="3" name="Content Placeholder 2">
            <a:extLst>
              <a:ext uri="{FF2B5EF4-FFF2-40B4-BE49-F238E27FC236}">
                <a16:creationId xmlns:a16="http://schemas.microsoft.com/office/drawing/2014/main" id="{849A3245-1DFE-494D-B061-5A51D51892E6}"/>
              </a:ext>
            </a:extLst>
          </p:cNvPr>
          <p:cNvSpPr>
            <a:spLocks noGrp="1"/>
          </p:cNvSpPr>
          <p:nvPr>
            <p:ph idx="1"/>
          </p:nvPr>
        </p:nvSpPr>
        <p:spPr>
          <a:xfrm>
            <a:off x="4748496" y="1873188"/>
            <a:ext cx="6659309" cy="4385569"/>
          </a:xfrm>
        </p:spPr>
        <p:txBody>
          <a:bodyPr>
            <a:normAutofit fontScale="25000" lnSpcReduction="20000"/>
          </a:bodyPr>
          <a:lstStyle/>
          <a:p>
            <a:pPr marL="0" indent="0">
              <a:buNone/>
            </a:pPr>
            <a:r>
              <a:rPr lang="en-GB" sz="5600" b="1" dirty="0"/>
              <a:t>Royal Visitation of Dublin, 1615</a:t>
            </a:r>
            <a:endParaRPr lang="en-IE" sz="5600" b="1" i="1" dirty="0"/>
          </a:p>
          <a:p>
            <a:pPr marL="0" indent="0">
              <a:buNone/>
            </a:pPr>
            <a:r>
              <a:rPr lang="en-IE" sz="5600" i="1" dirty="0"/>
              <a:t>“Esker: Richardus Wiborow curatus. Vicarius deprivatus propter non residentiam. Vacua ergo sequestrantur fructus.” </a:t>
            </a:r>
            <a:r>
              <a:rPr lang="en-IE" sz="5600" dirty="0"/>
              <a:t>Curate is Richard Wilborow. Vicarage is deprived because of non-residence. Empty fruit???? </a:t>
            </a:r>
            <a:r>
              <a:rPr lang="en-IE" sz="5600" dirty="0">
                <a:sym typeface="Wingdings" panose="05000000000000000000" pitchFamily="2" charset="2"/>
              </a:rPr>
              <a:t></a:t>
            </a:r>
          </a:p>
          <a:p>
            <a:pPr marL="0" indent="0">
              <a:buNone/>
            </a:pPr>
            <a:r>
              <a:rPr lang="en-IE" sz="2900" i="1" dirty="0">
                <a:sym typeface="Wingdings" panose="05000000000000000000" pitchFamily="2" charset="2"/>
              </a:rPr>
              <a:t>[Source: </a:t>
            </a:r>
            <a:r>
              <a:rPr lang="en-GB" sz="2900" dirty="0"/>
              <a:t>Ronan, M. V. "Royal Visitation of Dublin, 1615." </a:t>
            </a:r>
            <a:r>
              <a:rPr lang="en-GB" sz="2900" i="1" dirty="0"/>
              <a:t>Archivium Hibernicum</a:t>
            </a:r>
            <a:r>
              <a:rPr lang="en-GB" sz="2900" dirty="0"/>
              <a:t> 8 (1941): 1-55. Accessed March 21, 2021. doi:10.2307/25485525.]</a:t>
            </a:r>
            <a:endParaRPr lang="en-GB" sz="2900" i="1" dirty="0"/>
          </a:p>
          <a:p>
            <a:pPr marL="0" indent="0">
              <a:buNone/>
            </a:pPr>
            <a:endParaRPr lang="en-IE" sz="2900" b="1" dirty="0"/>
          </a:p>
          <a:p>
            <a:pPr marL="0" indent="0">
              <a:buNone/>
            </a:pPr>
            <a:r>
              <a:rPr lang="en-IE" sz="5600" b="1" dirty="0"/>
              <a:t>Archbishop Bulkeley's Visitation of Dublin, 1630</a:t>
            </a:r>
            <a:endParaRPr lang="en-GB" sz="5600" b="1" i="1" dirty="0"/>
          </a:p>
          <a:p>
            <a:pPr marL="0" indent="0">
              <a:buNone/>
            </a:pPr>
            <a:r>
              <a:rPr lang="en-GB" sz="5600" i="1" dirty="0"/>
              <a:t>“ESKER. The church is altogether ruinous: nothinge upp but the walls. The great tythes belonge to the Deane of St. Patricks. The vicariadge by reason of the nearness of it to Clondalkan, is united to Clondalkan, the said Mr. Ware being vicar of both, whose meanes there ia worth xx libri per annum. Mr. Lamoruke Nottingham, of Ballyowen, is a principal abbettor and maintainer of preists and fryers in that parishe, who resort to his house. “</a:t>
            </a:r>
          </a:p>
          <a:p>
            <a:pPr marL="0" indent="0">
              <a:buNone/>
            </a:pPr>
            <a:r>
              <a:rPr lang="en-GB" sz="2900" dirty="0"/>
              <a:t>[Source: </a:t>
            </a:r>
            <a:r>
              <a:rPr lang="en-IE" sz="2900" dirty="0"/>
              <a:t>Ronan, M. (1941). Archbishop Bulkeley's Visitation of Dublin, 1630. </a:t>
            </a:r>
            <a:r>
              <a:rPr lang="en-IE" sz="2900" i="1" dirty="0"/>
              <a:t>Archivium Hibernicum,</a:t>
            </a:r>
            <a:r>
              <a:rPr lang="en-IE" sz="2900" dirty="0"/>
              <a:t> </a:t>
            </a:r>
            <a:r>
              <a:rPr lang="en-IE" sz="2900" i="1" dirty="0"/>
              <a:t>8</a:t>
            </a:r>
            <a:r>
              <a:rPr lang="en-IE" sz="2900" dirty="0"/>
              <a:t>, 56-98. doi:10.2307/25485526]</a:t>
            </a:r>
          </a:p>
          <a:p>
            <a:pPr marL="0" indent="0">
              <a:buNone/>
            </a:pPr>
            <a:endParaRPr lang="en-IE" sz="2900" dirty="0"/>
          </a:p>
          <a:p>
            <a:pPr>
              <a:lnSpc>
                <a:spcPct val="100000"/>
              </a:lnSpc>
              <a:buFont typeface="Wingdings" panose="05000000000000000000" pitchFamily="2" charset="2"/>
              <a:buChar char="Ø"/>
            </a:pPr>
            <a:r>
              <a:rPr lang="en-IE" sz="5600" dirty="0"/>
              <a:t>1697 Act was passed in the Irish Parliament banning all papist priests from the kingdom *</a:t>
            </a:r>
          </a:p>
          <a:p>
            <a:pPr>
              <a:lnSpc>
                <a:spcPct val="100000"/>
              </a:lnSpc>
              <a:buFont typeface="Wingdings" panose="05000000000000000000" pitchFamily="2" charset="2"/>
              <a:buChar char="Ø"/>
            </a:pPr>
            <a:endParaRPr lang="en-GB" sz="5600" dirty="0"/>
          </a:p>
          <a:p>
            <a:pPr>
              <a:lnSpc>
                <a:spcPct val="100000"/>
              </a:lnSpc>
              <a:buFont typeface="Wingdings" panose="05000000000000000000" pitchFamily="2" charset="2"/>
              <a:buChar char="Ø"/>
            </a:pPr>
            <a:endParaRPr lang="en-GB" sz="5600" dirty="0"/>
          </a:p>
          <a:p>
            <a:pPr>
              <a:lnSpc>
                <a:spcPct val="100000"/>
              </a:lnSpc>
            </a:pPr>
            <a:endParaRPr lang="en-IE" sz="1300" dirty="0"/>
          </a:p>
        </p:txBody>
      </p:sp>
      <p:sp>
        <p:nvSpPr>
          <p:cNvPr id="5" name="Rectangle 4">
            <a:extLst>
              <a:ext uri="{FF2B5EF4-FFF2-40B4-BE49-F238E27FC236}">
                <a16:creationId xmlns:a16="http://schemas.microsoft.com/office/drawing/2014/main" id="{CDB8BD53-5C6C-44D6-8FBB-39D439900CCD}"/>
              </a:ext>
            </a:extLst>
          </p:cNvPr>
          <p:cNvSpPr/>
          <p:nvPr/>
        </p:nvSpPr>
        <p:spPr>
          <a:xfrm>
            <a:off x="234696" y="6136178"/>
            <a:ext cx="3487493" cy="276999"/>
          </a:xfrm>
          <a:prstGeom prst="rect">
            <a:avLst/>
          </a:prstGeom>
        </p:spPr>
        <p:txBody>
          <a:bodyPr wrap="none">
            <a:spAutoFit/>
          </a:bodyPr>
          <a:lstStyle/>
          <a:p>
            <a:r>
              <a:rPr lang="en-GB" sz="1200" b="1" dirty="0">
                <a:solidFill>
                  <a:schemeClr val="bg1"/>
                </a:solidFill>
              </a:rPr>
              <a:t>[Photo: Paul Butler, SOL, St. Finian's , 2018. ]</a:t>
            </a:r>
          </a:p>
        </p:txBody>
      </p:sp>
    </p:spTree>
    <p:extLst>
      <p:ext uri="{BB962C8B-B14F-4D97-AF65-F5344CB8AC3E}">
        <p14:creationId xmlns:p14="http://schemas.microsoft.com/office/powerpoint/2010/main" val="799256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D5851415-CF4E-4C41-9E36-04E444B51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id="{4B516B89-DEA0-4832-8C56-F048168DA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646" y="413053"/>
            <a:ext cx="8212114" cy="6064596"/>
          </a:xfrm>
          <a:prstGeom prst="rect">
            <a:avLst/>
          </a:prstGeom>
          <a:solidFill>
            <a:srgbClr val="FFFFFF"/>
          </a:solidFill>
          <a:ln w="6350" cap="sq" cmpd="sng" algn="ctr">
            <a:solidFill>
              <a:srgbClr val="404040"/>
            </a:solidFill>
            <a:prstDash val="solid"/>
            <a:miter lim="800000"/>
          </a:ln>
          <a:effectLst/>
        </p:spPr>
      </p:sp>
      <p:pic>
        <p:nvPicPr>
          <p:cNvPr id="4098" name="Picture 2">
            <a:extLst>
              <a:ext uri="{FF2B5EF4-FFF2-40B4-BE49-F238E27FC236}">
                <a16:creationId xmlns:a16="http://schemas.microsoft.com/office/drawing/2014/main" id="{7A51B4A5-8D68-41C5-BFE4-DBF484AEF6A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634" r="10032" b="-1"/>
          <a:stretch/>
        </p:blipFill>
        <p:spPr bwMode="auto">
          <a:xfrm>
            <a:off x="582639" y="578707"/>
            <a:ext cx="7882128" cy="5733288"/>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3EA2D33E-BAA2-467B-80B0-8887D9A99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1" name="Rectangle 140">
            <a:extLst>
              <a:ext uri="{FF2B5EF4-FFF2-40B4-BE49-F238E27FC236}">
                <a16:creationId xmlns:a16="http://schemas.microsoft.com/office/drawing/2014/main" id="{6067C508-2065-42E3-98D2-F3A9B8339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978" y="402336"/>
            <a:ext cx="2596896" cy="605332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FDD82B-BC14-4EAC-AB5A-55A0DC1646CF}"/>
              </a:ext>
            </a:extLst>
          </p:cNvPr>
          <p:cNvSpPr>
            <a:spLocks noGrp="1"/>
          </p:cNvSpPr>
          <p:nvPr>
            <p:ph type="title"/>
          </p:nvPr>
        </p:nvSpPr>
        <p:spPr>
          <a:xfrm>
            <a:off x="9321801" y="133699"/>
            <a:ext cx="2312480" cy="1499738"/>
          </a:xfrm>
        </p:spPr>
        <p:txBody>
          <a:bodyPr vert="horz" lIns="91440" tIns="45720" rIns="91440" bIns="45720" rtlCol="0" anchor="b">
            <a:normAutofit/>
          </a:bodyPr>
          <a:lstStyle/>
          <a:p>
            <a:r>
              <a:rPr lang="en-US" sz="2600" dirty="0"/>
              <a:t>ST. FINIAN’S REIMAGINED</a:t>
            </a:r>
          </a:p>
        </p:txBody>
      </p:sp>
      <p:sp>
        <p:nvSpPr>
          <p:cNvPr id="4" name="Rectangle 3">
            <a:extLst>
              <a:ext uri="{FF2B5EF4-FFF2-40B4-BE49-F238E27FC236}">
                <a16:creationId xmlns:a16="http://schemas.microsoft.com/office/drawing/2014/main" id="{B79A7C22-E7B1-4B59-A41D-A90374045020}"/>
              </a:ext>
            </a:extLst>
          </p:cNvPr>
          <p:cNvSpPr/>
          <p:nvPr/>
        </p:nvSpPr>
        <p:spPr>
          <a:xfrm>
            <a:off x="9296881" y="1871181"/>
            <a:ext cx="2287559" cy="4584483"/>
          </a:xfrm>
          <a:prstGeom prst="rect">
            <a:avLst/>
          </a:prstGeom>
        </p:spPr>
        <p:txBody>
          <a:bodyPr vert="horz" lIns="91440" tIns="45720" rIns="91440" bIns="45720" rtlCol="0">
            <a:normAutofit/>
          </a:bodyPr>
          <a:lstStyle/>
          <a:p>
            <a:pPr indent="-182880">
              <a:spcAft>
                <a:spcPts val="1200"/>
              </a:spcAft>
              <a:buClr>
                <a:schemeClr val="tx1">
                  <a:lumMod val="85000"/>
                  <a:lumOff val="15000"/>
                </a:schemeClr>
              </a:buClr>
              <a:buFont typeface="Garamond" pitchFamily="18" charset="0"/>
              <a:buChar char="◦"/>
            </a:pPr>
            <a:r>
              <a:rPr lang="en-US" sz="1400" dirty="0">
                <a:solidFill>
                  <a:schemeClr val="tx1">
                    <a:lumMod val="85000"/>
                    <a:lumOff val="15000"/>
                  </a:schemeClr>
                </a:solidFill>
              </a:rPr>
              <a:t>3D visualisations of St. Finian’s as it may have looked in medieval times, by Jonathan Cully (SOL) 2020. </a:t>
            </a:r>
          </a:p>
          <a:p>
            <a:pPr indent="-182880">
              <a:spcAft>
                <a:spcPts val="600"/>
              </a:spcAft>
              <a:buClr>
                <a:schemeClr val="tx1">
                  <a:lumMod val="85000"/>
                  <a:lumOff val="15000"/>
                </a:schemeClr>
              </a:buClr>
              <a:buFont typeface="Garamond" pitchFamily="18" charset="0"/>
              <a:buChar char="◦"/>
            </a:pPr>
            <a:r>
              <a:rPr lang="en-US" sz="1400" dirty="0">
                <a:solidFill>
                  <a:schemeClr val="tx1">
                    <a:lumMod val="85000"/>
                    <a:lumOff val="15000"/>
                  </a:schemeClr>
                </a:solidFill>
              </a:rPr>
              <a:t>Jonathan faithfully recreated the interior and exterior using existing examples from medieval churches around Ireland and the UK.</a:t>
            </a:r>
          </a:p>
          <a:p>
            <a:pPr indent="-182880">
              <a:spcAft>
                <a:spcPts val="600"/>
              </a:spcAft>
              <a:buClr>
                <a:schemeClr val="tx1">
                  <a:lumMod val="85000"/>
                  <a:lumOff val="15000"/>
                </a:schemeClr>
              </a:buClr>
              <a:buFont typeface="Garamond" pitchFamily="18" charset="0"/>
              <a:buChar char="◦"/>
            </a:pPr>
            <a:r>
              <a:rPr lang="en-US" sz="1400" dirty="0">
                <a:solidFill>
                  <a:schemeClr val="tx1">
                    <a:lumMod val="85000"/>
                    <a:lumOff val="15000"/>
                  </a:schemeClr>
                </a:solidFill>
              </a:rPr>
              <a:t>His presentation on the full process and historical &amp; archaeological examples used is online: </a:t>
            </a:r>
            <a:r>
              <a:rPr lang="en-US" sz="1400" dirty="0">
                <a:solidFill>
                  <a:schemeClr val="tx1">
                    <a:lumMod val="85000"/>
                    <a:lumOff val="15000"/>
                  </a:schemeClr>
                </a:solidFill>
                <a:hlinkClick r:id="rId3"/>
              </a:rPr>
              <a:t>https://soc4oldlucan.files.wordpress.com/2020/08/stfinians-renders-1.pptx</a:t>
            </a:r>
            <a:endParaRPr lang="en-US" sz="1400" dirty="0">
              <a:solidFill>
                <a:schemeClr val="tx1">
                  <a:lumMod val="85000"/>
                  <a:lumOff val="15000"/>
                </a:schemeClr>
              </a:solidFill>
            </a:endParaRPr>
          </a:p>
          <a:p>
            <a:pPr indent="-182880">
              <a:spcAft>
                <a:spcPts val="600"/>
              </a:spcAft>
              <a:buClr>
                <a:schemeClr val="tx1">
                  <a:lumMod val="85000"/>
                  <a:lumOff val="15000"/>
                </a:schemeClr>
              </a:buClr>
              <a:buFont typeface="Garamond" pitchFamily="18" charset="0"/>
              <a:buChar char="◦"/>
            </a:pPr>
            <a:endParaRPr lang="en-US" sz="1400" dirty="0">
              <a:solidFill>
                <a:schemeClr val="tx1">
                  <a:lumMod val="85000"/>
                  <a:lumOff val="15000"/>
                </a:schemeClr>
              </a:solidFill>
            </a:endParaRPr>
          </a:p>
        </p:txBody>
      </p:sp>
    </p:spTree>
    <p:extLst>
      <p:ext uri="{BB962C8B-B14F-4D97-AF65-F5344CB8AC3E}">
        <p14:creationId xmlns:p14="http://schemas.microsoft.com/office/powerpoint/2010/main" val="116399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135A60E1-10D1-4409-93C3-CC27E49F10A1}"/>
              </a:ext>
            </a:extLst>
          </p:cNvPr>
          <p:cNvPicPr>
            <a:picLocks noGrp="1" noChangeAspect="1"/>
          </p:cNvPicPr>
          <p:nvPr>
            <p:ph idx="1"/>
          </p:nvPr>
        </p:nvPicPr>
        <p:blipFill rotWithShape="1">
          <a:blip r:embed="rId2"/>
          <a:srcRect r="6752"/>
          <a:stretch/>
        </p:blipFill>
        <p:spPr>
          <a:xfrm>
            <a:off x="4646383" y="10"/>
            <a:ext cx="7545616" cy="6857990"/>
          </a:xfrm>
          <a:prstGeom prst="rect">
            <a:avLst/>
          </a:prstGeom>
        </p:spPr>
      </p:pic>
      <p:sp>
        <p:nvSpPr>
          <p:cNvPr id="24" name="Rectangle 23">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26" name="Rectangle 25">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8FFDD82B-BC14-4EAC-AB5A-55A0DC1646CF}"/>
              </a:ext>
            </a:extLst>
          </p:cNvPr>
          <p:cNvSpPr>
            <a:spLocks noGrp="1"/>
          </p:cNvSpPr>
          <p:nvPr>
            <p:ph type="title"/>
          </p:nvPr>
        </p:nvSpPr>
        <p:spPr>
          <a:xfrm>
            <a:off x="466524" y="1340361"/>
            <a:ext cx="3729162" cy="3341700"/>
          </a:xfrm>
        </p:spPr>
        <p:txBody>
          <a:bodyPr vert="horz" lIns="91440" tIns="45720" rIns="91440" bIns="45720" rtlCol="0" anchor="ctr">
            <a:normAutofit/>
          </a:bodyPr>
          <a:lstStyle/>
          <a:p>
            <a:pPr algn="ctr">
              <a:lnSpc>
                <a:spcPct val="83000"/>
              </a:lnSpc>
            </a:pPr>
            <a:r>
              <a:rPr lang="en-US" sz="3600" cap="all" spc="-100" dirty="0">
                <a:solidFill>
                  <a:schemeClr val="tx1"/>
                </a:solidFill>
              </a:rPr>
              <a:t>ST. FINIAN’S REIMAGINED</a:t>
            </a:r>
          </a:p>
        </p:txBody>
      </p:sp>
      <p:sp>
        <p:nvSpPr>
          <p:cNvPr id="3" name="Rectangle 2">
            <a:extLst>
              <a:ext uri="{FF2B5EF4-FFF2-40B4-BE49-F238E27FC236}">
                <a16:creationId xmlns:a16="http://schemas.microsoft.com/office/drawing/2014/main" id="{AF8AFD68-EE73-410D-ADAC-84AA72FE7A4F}"/>
              </a:ext>
            </a:extLst>
          </p:cNvPr>
          <p:cNvSpPr/>
          <p:nvPr/>
        </p:nvSpPr>
        <p:spPr>
          <a:xfrm>
            <a:off x="683871" y="5241645"/>
            <a:ext cx="2982868" cy="369332"/>
          </a:xfrm>
          <a:prstGeom prst="rect">
            <a:avLst/>
          </a:prstGeom>
        </p:spPr>
        <p:txBody>
          <a:bodyPr wrap="none">
            <a:spAutoFit/>
          </a:bodyPr>
          <a:lstStyle/>
          <a:p>
            <a:r>
              <a:rPr lang="en-IE" dirty="0"/>
              <a:t>Jonathan Cully (SOL) 2020</a:t>
            </a:r>
          </a:p>
        </p:txBody>
      </p:sp>
    </p:spTree>
    <p:extLst>
      <p:ext uri="{BB962C8B-B14F-4D97-AF65-F5344CB8AC3E}">
        <p14:creationId xmlns:p14="http://schemas.microsoft.com/office/powerpoint/2010/main" val="3347126569"/>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0D880589-4DF8-4E02-A2C9-40B8A314EE5B}"/>
              </a:ext>
            </a:extLst>
          </p:cNvPr>
          <p:cNvPicPr>
            <a:picLocks noChangeAspect="1"/>
          </p:cNvPicPr>
          <p:nvPr/>
        </p:nvPicPr>
        <p:blipFill rotWithShape="1">
          <a:blip r:embed="rId2"/>
          <a:srcRect t="25537" b="18214"/>
          <a:stretch/>
        </p:blipFill>
        <p:spPr>
          <a:xfrm>
            <a:off x="20" y="10"/>
            <a:ext cx="12191980" cy="6857989"/>
          </a:xfrm>
          <a:prstGeom prst="rect">
            <a:avLst/>
          </a:prstGeom>
        </p:spPr>
      </p:pic>
      <p:sp>
        <p:nvSpPr>
          <p:cNvPr id="14" name="Rectangle 1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03C372-3C9E-4866-8FFD-5BA6016870C2}"/>
              </a:ext>
            </a:extLst>
          </p:cNvPr>
          <p:cNvSpPr>
            <a:spLocks noGrp="1"/>
          </p:cNvSpPr>
          <p:nvPr>
            <p:ph type="title"/>
          </p:nvPr>
        </p:nvSpPr>
        <p:spPr>
          <a:xfrm>
            <a:off x="6671758" y="3521117"/>
            <a:ext cx="4602152" cy="939074"/>
          </a:xfrm>
        </p:spPr>
        <p:txBody>
          <a:bodyPr>
            <a:normAutofit/>
          </a:bodyPr>
          <a:lstStyle/>
          <a:p>
            <a:r>
              <a:rPr lang="en-IE" sz="3200" dirty="0"/>
              <a:t>BIODIVERSITY</a:t>
            </a:r>
          </a:p>
        </p:txBody>
      </p:sp>
      <p:pic>
        <p:nvPicPr>
          <p:cNvPr id="5" name="Picture 4">
            <a:extLst>
              <a:ext uri="{FF2B5EF4-FFF2-40B4-BE49-F238E27FC236}">
                <a16:creationId xmlns:a16="http://schemas.microsoft.com/office/drawing/2014/main" id="{E1AD8ED0-933B-49C9-9D46-28E18B9BD5F1}"/>
              </a:ext>
            </a:extLst>
          </p:cNvPr>
          <p:cNvPicPr>
            <a:picLocks noChangeAspect="1"/>
          </p:cNvPicPr>
          <p:nvPr/>
        </p:nvPicPr>
        <p:blipFill rotWithShape="1">
          <a:blip r:embed="rId3"/>
          <a:srcRect t="22928" r="-3" b="20060"/>
          <a:stretch/>
        </p:blipFill>
        <p:spPr>
          <a:xfrm>
            <a:off x="6487542" y="407586"/>
            <a:ext cx="5299768" cy="3021405"/>
          </a:xfrm>
          <a:prstGeom prst="rect">
            <a:avLst/>
          </a:prstGeom>
        </p:spPr>
      </p:pic>
      <p:sp>
        <p:nvSpPr>
          <p:cNvPr id="9" name="Content Placeholder 8">
            <a:extLst>
              <a:ext uri="{FF2B5EF4-FFF2-40B4-BE49-F238E27FC236}">
                <a16:creationId xmlns:a16="http://schemas.microsoft.com/office/drawing/2014/main" id="{77E5C9CD-D3C6-43E6-BDE0-B57B6D2DCBBB}"/>
              </a:ext>
            </a:extLst>
          </p:cNvPr>
          <p:cNvSpPr>
            <a:spLocks noGrp="1"/>
          </p:cNvSpPr>
          <p:nvPr>
            <p:ph idx="1"/>
          </p:nvPr>
        </p:nvSpPr>
        <p:spPr>
          <a:xfrm>
            <a:off x="6836350" y="4345034"/>
            <a:ext cx="4602152" cy="1463315"/>
          </a:xfrm>
        </p:spPr>
        <p:txBody>
          <a:bodyPr>
            <a:noAutofit/>
          </a:bodyPr>
          <a:lstStyle/>
          <a:p>
            <a:r>
              <a:rPr lang="en-IE" sz="1600" dirty="0"/>
              <a:t>SOL have worked with SDCC to identify biodiverse areas within the graveyard and limit grass-cutting. </a:t>
            </a:r>
          </a:p>
          <a:p>
            <a:r>
              <a:rPr lang="en-IE" sz="1600" dirty="0"/>
              <a:t>Biodiversity study planned for 2021. </a:t>
            </a:r>
          </a:p>
          <a:p>
            <a:r>
              <a:rPr lang="en-US" sz="1600" dirty="0"/>
              <a:t>Wildflower survey with SOL members planned for 2021 using LeafSnap App. </a:t>
            </a:r>
          </a:p>
        </p:txBody>
      </p:sp>
    </p:spTree>
    <p:extLst>
      <p:ext uri="{BB962C8B-B14F-4D97-AF65-F5344CB8AC3E}">
        <p14:creationId xmlns:p14="http://schemas.microsoft.com/office/powerpoint/2010/main" val="177348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5337F8BA-3781-4669-94E5-764767CE4B95}"/>
              </a:ext>
            </a:extLst>
          </p:cNvPr>
          <p:cNvPicPr>
            <a:picLocks noChangeAspect="1"/>
          </p:cNvPicPr>
          <p:nvPr/>
        </p:nvPicPr>
        <p:blipFill rotWithShape="1">
          <a:blip r:embed="rId2"/>
          <a:srcRect t="10160" r="1" b="1"/>
          <a:stretch/>
        </p:blipFill>
        <p:spPr>
          <a:xfrm>
            <a:off x="234696" y="237744"/>
            <a:ext cx="3996183" cy="6382512"/>
          </a:xfrm>
          <a:prstGeom prst="rect">
            <a:avLst/>
          </a:prstGeom>
        </p:spPr>
      </p:pic>
      <p:sp>
        <p:nvSpPr>
          <p:cNvPr id="22" name="Rectangle 21">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8FFDD82B-BC14-4EAC-AB5A-55A0DC1646CF}"/>
              </a:ext>
            </a:extLst>
          </p:cNvPr>
          <p:cNvSpPr>
            <a:spLocks noGrp="1"/>
          </p:cNvSpPr>
          <p:nvPr>
            <p:ph type="title"/>
          </p:nvPr>
        </p:nvSpPr>
        <p:spPr>
          <a:xfrm>
            <a:off x="4465575" y="237744"/>
            <a:ext cx="6620752" cy="1746504"/>
          </a:xfrm>
        </p:spPr>
        <p:txBody>
          <a:bodyPr>
            <a:normAutofit/>
          </a:bodyPr>
          <a:lstStyle/>
          <a:p>
            <a:r>
              <a:rPr lang="en-IE" dirty="0"/>
              <a:t>ST. FINIAN’S: THE PRESENT</a:t>
            </a:r>
          </a:p>
        </p:txBody>
      </p:sp>
      <p:sp>
        <p:nvSpPr>
          <p:cNvPr id="3" name="Content Placeholder 2">
            <a:extLst>
              <a:ext uri="{FF2B5EF4-FFF2-40B4-BE49-F238E27FC236}">
                <a16:creationId xmlns:a16="http://schemas.microsoft.com/office/drawing/2014/main" id="{5A79CFF6-F2CB-4086-9FE3-512E33A431C5}"/>
              </a:ext>
            </a:extLst>
          </p:cNvPr>
          <p:cNvSpPr>
            <a:spLocks noGrp="1"/>
          </p:cNvSpPr>
          <p:nvPr>
            <p:ph idx="1"/>
          </p:nvPr>
        </p:nvSpPr>
        <p:spPr>
          <a:xfrm>
            <a:off x="4635538" y="1667491"/>
            <a:ext cx="6932066" cy="4502489"/>
          </a:xfrm>
        </p:spPr>
        <p:txBody>
          <a:bodyPr>
            <a:normAutofit/>
          </a:bodyPr>
          <a:lstStyle/>
          <a:p>
            <a:r>
              <a:rPr lang="en-GB" dirty="0"/>
              <a:t>In 1902 Fr. William Donegan wrote "... </a:t>
            </a:r>
            <a:r>
              <a:rPr lang="en-GB" i="1" dirty="0"/>
              <a:t>such magnificent ruins as those of Esker, dating so far back as the year 1100 are allowed to decay. It is earnestly hoped that the Board of Works will save them from their impending fate, and solidly reconstruct the ivy-mantled gable and walls, that they may remain to speak perennially to future generations the story of their hallowed memories of the past.” </a:t>
            </a:r>
            <a:r>
              <a:rPr lang="en-GB" sz="1400" i="1" dirty="0"/>
              <a:t>Source:</a:t>
            </a:r>
            <a:r>
              <a:rPr lang="en-GB" sz="1400" i="1" dirty="0">
                <a:hlinkClick r:id="rId3"/>
              </a:rPr>
              <a:t>http://www.archive.org</a:t>
            </a:r>
            <a:r>
              <a:rPr lang="en-GB" sz="1400" dirty="0">
                <a:hlinkClick r:id="rId3"/>
              </a:rPr>
              <a:t>/.../lucaniatopograph00done_djvu.txt</a:t>
            </a:r>
            <a:endParaRPr lang="en-GB" sz="1400" dirty="0"/>
          </a:p>
          <a:p>
            <a:pPr>
              <a:lnSpc>
                <a:spcPct val="100000"/>
              </a:lnSpc>
            </a:pPr>
            <a:r>
              <a:rPr lang="en-IE" sz="1400" b="1" dirty="0"/>
              <a:t>Adopt A Monument project</a:t>
            </a:r>
            <a:r>
              <a:rPr lang="en-IE" sz="1400" dirty="0"/>
              <a:t> continues. </a:t>
            </a:r>
          </a:p>
          <a:p>
            <a:pPr>
              <a:lnSpc>
                <a:spcPct val="100000"/>
              </a:lnSpc>
            </a:pPr>
            <a:r>
              <a:rPr lang="en-IE" sz="1400" dirty="0"/>
              <a:t>Signage</a:t>
            </a:r>
          </a:p>
          <a:p>
            <a:pPr>
              <a:lnSpc>
                <a:spcPct val="100000"/>
              </a:lnSpc>
            </a:pPr>
            <a:r>
              <a:rPr lang="en-IE" sz="1400" dirty="0"/>
              <a:t>Graveyard project: photogrammetry, transcriptions, photos, measuring &amp; recording with volunteers. </a:t>
            </a:r>
          </a:p>
          <a:p>
            <a:pPr>
              <a:lnSpc>
                <a:spcPct val="100000"/>
              </a:lnSpc>
            </a:pPr>
            <a:r>
              <a:rPr lang="en-GB" sz="1400" dirty="0"/>
              <a:t>SOL will continue to research and promote this site; we are finding out new historical and archaeological information all the time. We present our research to the public in free tours, digital reconstructions of the site, events during Heritage Week, and free online material. We work with local schools to promote awareness of our rich local history. </a:t>
            </a:r>
            <a:endParaRPr lang="en-IE" sz="1400" dirty="0"/>
          </a:p>
        </p:txBody>
      </p:sp>
    </p:spTree>
    <p:extLst>
      <p:ext uri="{BB962C8B-B14F-4D97-AF65-F5344CB8AC3E}">
        <p14:creationId xmlns:p14="http://schemas.microsoft.com/office/powerpoint/2010/main" val="1860510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DD82B-BC14-4EAC-AB5A-55A0DC1646CF}"/>
              </a:ext>
            </a:extLst>
          </p:cNvPr>
          <p:cNvSpPr>
            <a:spLocks noGrp="1"/>
          </p:cNvSpPr>
          <p:nvPr>
            <p:ph type="title"/>
          </p:nvPr>
        </p:nvSpPr>
        <p:spPr>
          <a:xfrm>
            <a:off x="6579450" y="727627"/>
            <a:ext cx="4957553" cy="1645920"/>
          </a:xfrm>
        </p:spPr>
        <p:txBody>
          <a:bodyPr>
            <a:normAutofit/>
          </a:bodyPr>
          <a:lstStyle/>
          <a:p>
            <a:r>
              <a:rPr lang="en-IE" dirty="0"/>
              <a:t>Q&amp;A</a:t>
            </a:r>
            <a:br>
              <a:rPr lang="en-IE" dirty="0"/>
            </a:br>
            <a:r>
              <a:rPr lang="en-IE" dirty="0"/>
              <a:t>CONTACT INFO</a:t>
            </a:r>
          </a:p>
        </p:txBody>
      </p:sp>
      <p:sp>
        <p:nvSpPr>
          <p:cNvPr id="71" name="Rectangle 70">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73" name="Rectangle 72">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5122" name="Picture 2" descr="A picture containing mirror, photo, sign, view&#10;&#10;Description automatically generated">
            <a:extLst>
              <a:ext uri="{FF2B5EF4-FFF2-40B4-BE49-F238E27FC236}">
                <a16:creationId xmlns:a16="http://schemas.microsoft.com/office/drawing/2014/main" id="{9690D6E0-8C7C-4058-86AA-842609B9462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5256" y="1363297"/>
            <a:ext cx="4414438" cy="414957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A79CFF6-F2CB-4086-9FE3-512E33A431C5}"/>
              </a:ext>
            </a:extLst>
          </p:cNvPr>
          <p:cNvSpPr>
            <a:spLocks noGrp="1"/>
          </p:cNvSpPr>
          <p:nvPr>
            <p:ph idx="1"/>
          </p:nvPr>
        </p:nvSpPr>
        <p:spPr>
          <a:xfrm>
            <a:off x="6579450" y="2538919"/>
            <a:ext cx="4957554" cy="3496120"/>
          </a:xfrm>
        </p:spPr>
        <p:txBody>
          <a:bodyPr>
            <a:normAutofit/>
          </a:bodyPr>
          <a:lstStyle/>
          <a:p>
            <a:r>
              <a:rPr lang="en-GB" dirty="0"/>
              <a:t>St. Finian's Esker church site &amp; graveyard, Esker, Co. Dublin Facebook page: https://www.facebook.com/stfiniansesker/</a:t>
            </a:r>
          </a:p>
          <a:p>
            <a:r>
              <a:rPr lang="en-GB" dirty="0"/>
              <a:t>SOL website: https://soc4oldlucan.wordpress.com</a:t>
            </a:r>
          </a:p>
          <a:p>
            <a:r>
              <a:rPr lang="en-GB" dirty="0"/>
              <a:t>Facebook group; search for “Society for Old Lucan (SOL)” </a:t>
            </a:r>
          </a:p>
          <a:p>
            <a:r>
              <a:rPr lang="en-GB" dirty="0"/>
              <a:t>Twitter: @Soc4OldLucan</a:t>
            </a:r>
          </a:p>
          <a:p>
            <a:r>
              <a:rPr lang="en-IE" dirty="0">
                <a:hlinkClick r:id="rId3"/>
              </a:rPr>
              <a:t>OldLucan@gmail.com</a:t>
            </a:r>
            <a:endParaRPr lang="en-IE" dirty="0"/>
          </a:p>
          <a:p>
            <a:pPr marL="0" indent="0">
              <a:buNone/>
            </a:pPr>
            <a:endParaRPr lang="en-IE" dirty="0"/>
          </a:p>
        </p:txBody>
      </p:sp>
    </p:spTree>
    <p:extLst>
      <p:ext uri="{BB962C8B-B14F-4D97-AF65-F5344CB8AC3E}">
        <p14:creationId xmlns:p14="http://schemas.microsoft.com/office/powerpoint/2010/main" val="2447719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7" name="Rectangle 1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8" name="Rectangle 16">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8">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Map&#10;&#10;Description automatically generated">
            <a:extLst>
              <a:ext uri="{FF2B5EF4-FFF2-40B4-BE49-F238E27FC236}">
                <a16:creationId xmlns:a16="http://schemas.microsoft.com/office/drawing/2014/main" id="{9773B470-511F-4E16-B615-311423AB4E3E}"/>
              </a:ext>
            </a:extLst>
          </p:cNvPr>
          <p:cNvPicPr>
            <a:picLocks noGrp="1" noChangeAspect="1"/>
          </p:cNvPicPr>
          <p:nvPr>
            <p:ph idx="4294967295"/>
          </p:nvPr>
        </p:nvPicPr>
        <p:blipFill rotWithShape="1">
          <a:blip r:embed="rId2"/>
          <a:srcRect t="26132"/>
          <a:stretch/>
        </p:blipFill>
        <p:spPr>
          <a:xfrm>
            <a:off x="234696" y="237744"/>
            <a:ext cx="3996183" cy="6382512"/>
          </a:xfrm>
          <a:prstGeom prst="rect">
            <a:avLst/>
          </a:prstGeom>
        </p:spPr>
      </p:pic>
      <p:sp>
        <p:nvSpPr>
          <p:cNvPr id="30" name="Rectangle 20">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sp>
      <p:sp>
        <p:nvSpPr>
          <p:cNvPr id="6" name="Rectangle 5">
            <a:extLst>
              <a:ext uri="{FF2B5EF4-FFF2-40B4-BE49-F238E27FC236}">
                <a16:creationId xmlns:a16="http://schemas.microsoft.com/office/drawing/2014/main" id="{B73BC6BF-02BF-4F57-9D59-779B0D585D01}"/>
              </a:ext>
            </a:extLst>
          </p:cNvPr>
          <p:cNvSpPr/>
          <p:nvPr/>
        </p:nvSpPr>
        <p:spPr>
          <a:xfrm>
            <a:off x="4726477" y="942497"/>
            <a:ext cx="6336277" cy="4973005"/>
          </a:xfrm>
          <a:prstGeom prst="rect">
            <a:avLst/>
          </a:prstGeom>
        </p:spPr>
        <p:txBody>
          <a:bodyPr vert="horz" lIns="91440" tIns="45720" rIns="91440" bIns="45720" rtlCol="0">
            <a:normAutofit/>
          </a:bodyPr>
          <a:lstStyle/>
          <a:p>
            <a:pPr>
              <a:spcAft>
                <a:spcPts val="600"/>
              </a:spcAft>
              <a:buClr>
                <a:schemeClr val="tx1">
                  <a:lumMod val="85000"/>
                  <a:lumOff val="15000"/>
                </a:schemeClr>
              </a:buClr>
            </a:pPr>
            <a:r>
              <a:rPr lang="en-US" sz="2000" b="1" dirty="0"/>
              <a:t>Thanks to the following SOL members</a:t>
            </a:r>
            <a:r>
              <a:rPr lang="en-US" sz="2000" dirty="0"/>
              <a:t> for assistance with this research, in particular; </a:t>
            </a:r>
          </a:p>
          <a:p>
            <a:pPr lvl="1" indent="-182880">
              <a:spcBef>
                <a:spcPts val="600"/>
              </a:spcBef>
              <a:spcAft>
                <a:spcPts val="1200"/>
              </a:spcAft>
              <a:buClr>
                <a:schemeClr val="tx1">
                  <a:lumMod val="85000"/>
                  <a:lumOff val="15000"/>
                </a:schemeClr>
              </a:buClr>
              <a:buFont typeface="Garamond" pitchFamily="18" charset="0"/>
              <a:buChar char="◦"/>
            </a:pPr>
            <a:r>
              <a:rPr lang="en-US" sz="2000" dirty="0"/>
              <a:t>Paul Butler (drone &amp; photography), </a:t>
            </a:r>
          </a:p>
          <a:p>
            <a:pPr lvl="1" indent="-182880">
              <a:spcBef>
                <a:spcPts val="600"/>
              </a:spcBef>
              <a:spcAft>
                <a:spcPts val="1200"/>
              </a:spcAft>
              <a:buClr>
                <a:schemeClr val="tx1">
                  <a:lumMod val="85000"/>
                  <a:lumOff val="15000"/>
                </a:schemeClr>
              </a:buClr>
              <a:buFont typeface="Garamond" pitchFamily="18" charset="0"/>
              <a:buChar char="◦"/>
            </a:pPr>
            <a:r>
              <a:rPr lang="en-US" sz="2000" dirty="0"/>
              <a:t>Jonathan Cully (digital imagery &amp; research), </a:t>
            </a:r>
          </a:p>
          <a:p>
            <a:pPr lvl="1" indent="-182880">
              <a:spcBef>
                <a:spcPts val="600"/>
              </a:spcBef>
              <a:spcAft>
                <a:spcPts val="1200"/>
              </a:spcAft>
              <a:buClr>
                <a:schemeClr val="tx1">
                  <a:lumMod val="85000"/>
                  <a:lumOff val="15000"/>
                </a:schemeClr>
              </a:buClr>
              <a:buFont typeface="Garamond" pitchFamily="18" charset="0"/>
              <a:buChar char="◦"/>
            </a:pPr>
            <a:r>
              <a:rPr lang="en-US" sz="2000" dirty="0"/>
              <a:t>Elaine Hurley, Darren Tully, and Billy Sines (extensive research),</a:t>
            </a:r>
          </a:p>
          <a:p>
            <a:pPr lvl="1" indent="-182880">
              <a:spcBef>
                <a:spcPts val="600"/>
              </a:spcBef>
              <a:spcAft>
                <a:spcPts val="1200"/>
              </a:spcAft>
              <a:buClr>
                <a:schemeClr val="tx1">
                  <a:lumMod val="85000"/>
                  <a:lumOff val="15000"/>
                </a:schemeClr>
              </a:buClr>
              <a:buFont typeface="Garamond" pitchFamily="18" charset="0"/>
              <a:buChar char="◦"/>
            </a:pPr>
            <a:r>
              <a:rPr lang="en-US" sz="2000" dirty="0"/>
              <a:t>Owen O’Flynn and Audi Murray for letting us know about historical stories related to the sites, and</a:t>
            </a:r>
          </a:p>
          <a:p>
            <a:pPr lvl="1" indent="-182880">
              <a:spcBef>
                <a:spcPts val="600"/>
              </a:spcBef>
              <a:spcAft>
                <a:spcPts val="1200"/>
              </a:spcAft>
              <a:buClr>
                <a:schemeClr val="tx1">
                  <a:lumMod val="85000"/>
                  <a:lumOff val="15000"/>
                </a:schemeClr>
              </a:buClr>
              <a:buFont typeface="Garamond" pitchFamily="18" charset="0"/>
              <a:buChar char="◦"/>
            </a:pPr>
            <a:r>
              <a:rPr lang="en-US" sz="2000" dirty="0"/>
              <a:t>John Colgan (local historian in Leixlip who shared extensive historical information on Esker &amp; Cooldrinagh . </a:t>
            </a:r>
          </a:p>
        </p:txBody>
      </p:sp>
    </p:spTree>
    <p:extLst>
      <p:ext uri="{BB962C8B-B14F-4D97-AF65-F5344CB8AC3E}">
        <p14:creationId xmlns:p14="http://schemas.microsoft.com/office/powerpoint/2010/main" val="1913467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AEFF654C-C4DE-4E81-8C89-728B94D8D579}"/>
              </a:ext>
            </a:extLst>
          </p:cNvPr>
          <p:cNvSpPr>
            <a:spLocks noGrp="1"/>
          </p:cNvSpPr>
          <p:nvPr>
            <p:ph type="title"/>
          </p:nvPr>
        </p:nvSpPr>
        <p:spPr>
          <a:xfrm>
            <a:off x="719091" y="226665"/>
            <a:ext cx="9792208" cy="1527078"/>
          </a:xfrm>
        </p:spPr>
        <p:txBody>
          <a:bodyPr>
            <a:normAutofit/>
          </a:bodyPr>
          <a:lstStyle/>
          <a:p>
            <a:r>
              <a:rPr lang="en-IE" dirty="0"/>
              <a:t>ESKER BACKGROUND</a:t>
            </a:r>
          </a:p>
        </p:txBody>
      </p:sp>
      <p:sp>
        <p:nvSpPr>
          <p:cNvPr id="3" name="Content Placeholder 2">
            <a:extLst>
              <a:ext uri="{FF2B5EF4-FFF2-40B4-BE49-F238E27FC236}">
                <a16:creationId xmlns:a16="http://schemas.microsoft.com/office/drawing/2014/main" id="{F2FD3DB0-0605-46D6-B616-CE5016010EAD}"/>
              </a:ext>
            </a:extLst>
          </p:cNvPr>
          <p:cNvSpPr>
            <a:spLocks noGrp="1"/>
          </p:cNvSpPr>
          <p:nvPr>
            <p:ph idx="1"/>
          </p:nvPr>
        </p:nvSpPr>
        <p:spPr>
          <a:xfrm>
            <a:off x="719091" y="1615736"/>
            <a:ext cx="10821880" cy="4643021"/>
          </a:xfrm>
        </p:spPr>
        <p:txBody>
          <a:bodyPr>
            <a:noAutofit/>
          </a:bodyPr>
          <a:lstStyle/>
          <a:p>
            <a:pPr>
              <a:spcBef>
                <a:spcPts val="0"/>
              </a:spcBef>
              <a:spcAft>
                <a:spcPts val="600"/>
              </a:spcAft>
              <a:buFont typeface="Wingdings" panose="05000000000000000000" pitchFamily="2" charset="2"/>
              <a:buChar char="§"/>
            </a:pPr>
            <a:r>
              <a:rPr lang="en-IE" sz="2000" dirty="0"/>
              <a:t>Esker lies roughly 1mile SE of Lucan village, 4 square miles’ in area.</a:t>
            </a:r>
          </a:p>
          <a:p>
            <a:pPr>
              <a:spcBef>
                <a:spcPts val="0"/>
              </a:spcBef>
              <a:spcAft>
                <a:spcPts val="600"/>
              </a:spcAft>
              <a:buFont typeface="Wingdings" panose="05000000000000000000" pitchFamily="2" charset="2"/>
              <a:buChar char="§"/>
            </a:pPr>
            <a:r>
              <a:rPr lang="en-IE" sz="2000" dirty="0"/>
              <a:t>Civil parish (administrative) is very extensive with the following townlands: </a:t>
            </a:r>
            <a:r>
              <a:rPr lang="en-IE" sz="2000" i="1" dirty="0"/>
              <a:t>Ballyowen, Finnstown, Woodville, Ballydowd, Coldcut, Kishogue, Hermitage, Esker South, Esker North, Glebe, Rowlagh, St. Edmondsbury </a:t>
            </a:r>
            <a:r>
              <a:rPr lang="en-IE" sz="2000" dirty="0"/>
              <a:t>making up 2,500 acres?</a:t>
            </a:r>
          </a:p>
          <a:p>
            <a:pPr>
              <a:spcBef>
                <a:spcPts val="0"/>
              </a:spcBef>
              <a:spcAft>
                <a:spcPts val="600"/>
              </a:spcAft>
              <a:buFont typeface="Wingdings" panose="05000000000000000000" pitchFamily="2" charset="2"/>
              <a:buChar char="§"/>
            </a:pPr>
            <a:r>
              <a:rPr lang="en-IE" sz="2000" i="1" dirty="0"/>
              <a:t>An Eiscir </a:t>
            </a:r>
            <a:r>
              <a:rPr lang="en-IE" sz="2000" dirty="0"/>
              <a:t>as Gaeilge, and in English it has been spelled as: </a:t>
            </a:r>
            <a:r>
              <a:rPr lang="en-IE" sz="2000" i="1" dirty="0"/>
              <a:t>Esker, Eskyr, Eskir, Escar </a:t>
            </a:r>
            <a:r>
              <a:rPr lang="en-IE" sz="2000" dirty="0"/>
              <a:t>[Source: logainm.ie]</a:t>
            </a:r>
          </a:p>
          <a:p>
            <a:pPr>
              <a:spcBef>
                <a:spcPts val="0"/>
              </a:spcBef>
              <a:spcAft>
                <a:spcPts val="600"/>
              </a:spcAft>
              <a:buFont typeface="Wingdings" panose="05000000000000000000" pitchFamily="2" charset="2"/>
              <a:buChar char="§"/>
            </a:pPr>
            <a:r>
              <a:rPr lang="en-GB" sz="2000" dirty="0"/>
              <a:t>The esker comprises elevated areas of sands and gravels, made up of limestone clasts (very fine sand), which was deposited in a subglacial channel by meltwaters. Intact portions of the Esker (running NW/SW) adjacent to Esker Glebe in Griffeen Valley Park, and at Vesey Park near the Griffeen River. </a:t>
            </a:r>
          </a:p>
          <a:p>
            <a:pPr>
              <a:spcBef>
                <a:spcPts val="0"/>
              </a:spcBef>
              <a:spcAft>
                <a:spcPts val="600"/>
              </a:spcAft>
              <a:buFont typeface="Wingdings" panose="05000000000000000000" pitchFamily="2" charset="2"/>
              <a:buChar char="§"/>
            </a:pPr>
            <a:r>
              <a:rPr lang="en-GB" sz="2000" dirty="0"/>
              <a:t>The old Lucan-Newlands road that runs from the Circle K garage in Lucan village, past Esker cemeteries, past St. Finian’s and on to Newlands cross, runs along the top of the Esker. </a:t>
            </a:r>
            <a:endParaRPr lang="en-IE" sz="2000" dirty="0"/>
          </a:p>
        </p:txBody>
      </p:sp>
    </p:spTree>
    <p:extLst>
      <p:ext uri="{BB962C8B-B14F-4D97-AF65-F5344CB8AC3E}">
        <p14:creationId xmlns:p14="http://schemas.microsoft.com/office/powerpoint/2010/main" val="3997980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2" name="Picture 1">
            <a:extLst>
              <a:ext uri="{FF2B5EF4-FFF2-40B4-BE49-F238E27FC236}">
                <a16:creationId xmlns:a16="http://schemas.microsoft.com/office/drawing/2014/main" id="{6A0E91A4-5932-4AA2-9DDB-27BFA4395B6C}"/>
              </a:ext>
            </a:extLst>
          </p:cNvPr>
          <p:cNvPicPr>
            <a:picLocks noChangeAspect="1"/>
          </p:cNvPicPr>
          <p:nvPr/>
        </p:nvPicPr>
        <p:blipFill>
          <a:blip r:embed="rId2"/>
          <a:stretch>
            <a:fillRect/>
          </a:stretch>
        </p:blipFill>
        <p:spPr>
          <a:xfrm>
            <a:off x="913613" y="643467"/>
            <a:ext cx="10364773" cy="5571066"/>
          </a:xfrm>
          <a:prstGeom prst="rect">
            <a:avLst/>
          </a:prstGeom>
        </p:spPr>
      </p:pic>
      <p:sp>
        <p:nvSpPr>
          <p:cNvPr id="11" name="Rectangle 10">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
        <p:nvSpPr>
          <p:cNvPr id="3" name="TextBox 2">
            <a:extLst>
              <a:ext uri="{FF2B5EF4-FFF2-40B4-BE49-F238E27FC236}">
                <a16:creationId xmlns:a16="http://schemas.microsoft.com/office/drawing/2014/main" id="{4D209749-67D2-4939-84C3-BE85576B7442}"/>
              </a:ext>
            </a:extLst>
          </p:cNvPr>
          <p:cNvSpPr txBox="1"/>
          <p:nvPr/>
        </p:nvSpPr>
        <p:spPr>
          <a:xfrm>
            <a:off x="9255415" y="1759296"/>
            <a:ext cx="1677879" cy="3477875"/>
          </a:xfrm>
          <a:prstGeom prst="rect">
            <a:avLst/>
          </a:prstGeom>
          <a:noFill/>
        </p:spPr>
        <p:txBody>
          <a:bodyPr wrap="square" rtlCol="0">
            <a:spAutoFit/>
          </a:bodyPr>
          <a:lstStyle/>
          <a:p>
            <a:r>
              <a:rPr lang="en-IE" sz="1400" dirty="0"/>
              <a:t>Screenshot from: </a:t>
            </a:r>
          </a:p>
          <a:p>
            <a:endParaRPr lang="en-IE" sz="1400" dirty="0"/>
          </a:p>
          <a:p>
            <a:r>
              <a:rPr lang="en-IE" sz="1200" dirty="0"/>
              <a:t>Hennessey, R [et al.]. </a:t>
            </a:r>
            <a:r>
              <a:rPr lang="en-IE" sz="1200" i="1" dirty="0"/>
              <a:t>The Geological Heritage of South County Dublin: an audit of the geological sites in South Dublin County</a:t>
            </a:r>
            <a:r>
              <a:rPr lang="en-IE" sz="1200" dirty="0"/>
              <a:t>, 2014. SDCC. (Source: </a:t>
            </a:r>
            <a:r>
              <a:rPr lang="en-IE" sz="1200" dirty="0">
                <a:hlinkClick r:id="rId3"/>
              </a:rPr>
              <a:t>https://www.southdublindevplan.ie/sites/default/files/documents/8_Geological%20Heritage%20of%20South%20Dublin%20County.pdf</a:t>
            </a:r>
            <a:r>
              <a:rPr lang="en-IE" sz="1200" dirty="0"/>
              <a:t> )</a:t>
            </a:r>
          </a:p>
        </p:txBody>
      </p:sp>
    </p:spTree>
    <p:extLst>
      <p:ext uri="{BB962C8B-B14F-4D97-AF65-F5344CB8AC3E}">
        <p14:creationId xmlns:p14="http://schemas.microsoft.com/office/powerpoint/2010/main" val="828846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654C-C4DE-4E81-8C89-728B94D8D579}"/>
              </a:ext>
            </a:extLst>
          </p:cNvPr>
          <p:cNvSpPr>
            <a:spLocks noGrp="1"/>
          </p:cNvSpPr>
          <p:nvPr>
            <p:ph type="title"/>
          </p:nvPr>
        </p:nvSpPr>
        <p:spPr>
          <a:xfrm>
            <a:off x="1199896" y="346349"/>
            <a:ext cx="9792208" cy="1527078"/>
          </a:xfrm>
        </p:spPr>
        <p:txBody>
          <a:bodyPr>
            <a:normAutofit/>
          </a:bodyPr>
          <a:lstStyle/>
          <a:p>
            <a:r>
              <a:rPr lang="en-IE" dirty="0"/>
              <a:t>MEDIEVAL LANDSCAPE IN ESKER</a:t>
            </a:r>
          </a:p>
        </p:txBody>
      </p:sp>
      <p:sp>
        <p:nvSpPr>
          <p:cNvPr id="3" name="Content Placeholder 2">
            <a:extLst>
              <a:ext uri="{FF2B5EF4-FFF2-40B4-BE49-F238E27FC236}">
                <a16:creationId xmlns:a16="http://schemas.microsoft.com/office/drawing/2014/main" id="{F2FD3DB0-0605-46D6-B616-CE5016010EAD}"/>
              </a:ext>
            </a:extLst>
          </p:cNvPr>
          <p:cNvSpPr>
            <a:spLocks noGrp="1"/>
          </p:cNvSpPr>
          <p:nvPr>
            <p:ph idx="1"/>
          </p:nvPr>
        </p:nvSpPr>
        <p:spPr>
          <a:xfrm>
            <a:off x="1128874" y="1494249"/>
            <a:ext cx="9792208" cy="3407862"/>
          </a:xfrm>
        </p:spPr>
        <p:txBody>
          <a:bodyPr>
            <a:noAutofit/>
          </a:bodyPr>
          <a:lstStyle/>
          <a:p>
            <a:pPr>
              <a:spcBef>
                <a:spcPts val="0"/>
              </a:spcBef>
              <a:spcAft>
                <a:spcPts val="600"/>
              </a:spcAft>
              <a:buFont typeface="Wingdings" panose="05000000000000000000" pitchFamily="2" charset="2"/>
              <a:buChar char="§"/>
            </a:pPr>
            <a:r>
              <a:rPr lang="en-IE" sz="1600" dirty="0"/>
              <a:t>Royal Manor, King John’s bridge and St. Finian’s church and near to the hillfort of Knockanardousk (with soutterain) about ¼ of a mile away. Sites are all atop the esker ridge. </a:t>
            </a:r>
          </a:p>
          <a:p>
            <a:pPr>
              <a:spcBef>
                <a:spcPts val="0"/>
              </a:spcBef>
              <a:spcAft>
                <a:spcPts val="600"/>
              </a:spcAft>
              <a:buFont typeface="Wingdings" panose="05000000000000000000" pitchFamily="2" charset="2"/>
              <a:buChar char="§"/>
            </a:pPr>
            <a:r>
              <a:rPr lang="en-IE" sz="1600" dirty="0"/>
              <a:t>1 mile from medieval Church of the Blessed Virgin, Lucan village, Lucan Manor, and the river Liffey, and 1.5 miles from medieval Church of St. Catherine. </a:t>
            </a:r>
          </a:p>
          <a:p>
            <a:pPr>
              <a:spcBef>
                <a:spcPts val="0"/>
              </a:spcBef>
              <a:spcAft>
                <a:spcPts val="600"/>
              </a:spcAft>
              <a:buFont typeface="Wingdings" panose="05000000000000000000" pitchFamily="2" charset="2"/>
              <a:buChar char="§"/>
            </a:pPr>
            <a:r>
              <a:rPr lang="en-IE" sz="1600" dirty="0"/>
              <a:t>“</a:t>
            </a:r>
            <a:r>
              <a:rPr lang="en-IE" sz="1600" i="1" dirty="0"/>
              <a:t>Esker of the seven churches</a:t>
            </a:r>
            <a:r>
              <a:rPr lang="en-IE" sz="1600" dirty="0"/>
              <a:t>” because the following guilds and church bodies owning land in the area during the middle ages: </a:t>
            </a:r>
          </a:p>
          <a:p>
            <a:pPr lvl="1">
              <a:spcBef>
                <a:spcPts val="0"/>
              </a:spcBef>
            </a:pPr>
            <a:r>
              <a:rPr lang="en-IE" sz="1200" dirty="0"/>
              <a:t>St Mary’s Abbey, Dublin, </a:t>
            </a:r>
          </a:p>
          <a:p>
            <a:pPr lvl="1">
              <a:spcBef>
                <a:spcPts val="0"/>
              </a:spcBef>
            </a:pPr>
            <a:r>
              <a:rPr lang="en-IE" sz="1200" dirty="0"/>
              <a:t>the Priory of the Holy Trinity (Christchurch), </a:t>
            </a:r>
          </a:p>
          <a:p>
            <a:pPr lvl="1">
              <a:spcBef>
                <a:spcPts val="0"/>
              </a:spcBef>
            </a:pPr>
            <a:r>
              <a:rPr lang="en-IE" sz="1200" dirty="0"/>
              <a:t>St. Patrick’s Cathedral, </a:t>
            </a:r>
          </a:p>
          <a:p>
            <a:pPr lvl="1">
              <a:spcBef>
                <a:spcPts val="0"/>
              </a:spcBef>
            </a:pPr>
            <a:r>
              <a:rPr lang="en-IE" sz="1200" dirty="0"/>
              <a:t>the Hospital of St. John the Baptist Without, Newgate, </a:t>
            </a:r>
          </a:p>
          <a:p>
            <a:pPr lvl="1">
              <a:spcBef>
                <a:spcPts val="0"/>
              </a:spcBef>
            </a:pPr>
            <a:r>
              <a:rPr lang="en-IE" sz="1200" dirty="0"/>
              <a:t>the Guild of St. Anne in St. Audeon’s, </a:t>
            </a:r>
          </a:p>
          <a:p>
            <a:pPr lvl="1">
              <a:spcBef>
                <a:spcPts val="0"/>
              </a:spcBef>
            </a:pPr>
            <a:r>
              <a:rPr lang="en-IE" sz="1200" dirty="0"/>
              <a:t>the College of Killeen, and </a:t>
            </a:r>
          </a:p>
          <a:p>
            <a:pPr lvl="1">
              <a:spcBef>
                <a:spcPts val="0"/>
              </a:spcBef>
            </a:pPr>
            <a:r>
              <a:rPr lang="en-IE" sz="1200" dirty="0"/>
              <a:t>the church of Esker. </a:t>
            </a:r>
          </a:p>
          <a:p>
            <a:pPr>
              <a:spcBef>
                <a:spcPts val="0"/>
              </a:spcBef>
              <a:spcAft>
                <a:spcPts val="600"/>
              </a:spcAft>
              <a:buFont typeface="Wingdings" panose="05000000000000000000" pitchFamily="2" charset="2"/>
              <a:buChar char="§"/>
            </a:pPr>
            <a:r>
              <a:rPr lang="en-IE" sz="1600" dirty="0"/>
              <a:t>Lost placenames of Esker: </a:t>
            </a:r>
            <a:r>
              <a:rPr lang="en-IE" sz="1600" i="1" dirty="0"/>
              <a:t>Tirtillagh, Liscaille, Leaping Stones, Monangeragh</a:t>
            </a:r>
            <a:r>
              <a:rPr lang="en-IE" sz="1600" dirty="0"/>
              <a:t>,  (recorded in 17</a:t>
            </a:r>
            <a:r>
              <a:rPr lang="en-IE" sz="1600" baseline="30000" dirty="0"/>
              <a:t>th</a:t>
            </a:r>
            <a:r>
              <a:rPr lang="en-IE" sz="1600" dirty="0"/>
              <a:t> century, or earlier)</a:t>
            </a:r>
          </a:p>
          <a:p>
            <a:pPr>
              <a:spcBef>
                <a:spcPts val="0"/>
              </a:spcBef>
              <a:spcAft>
                <a:spcPts val="600"/>
              </a:spcAft>
              <a:buFont typeface="Wingdings" panose="05000000000000000000" pitchFamily="2" charset="2"/>
              <a:buChar char="§"/>
            </a:pPr>
            <a:r>
              <a:rPr lang="en-IE" sz="1600" dirty="0"/>
              <a:t>In mid-1600’s Esker’s population was 21 and surrounding townlands had similarly-sized populations</a:t>
            </a:r>
          </a:p>
          <a:p>
            <a:pPr>
              <a:spcBef>
                <a:spcPts val="0"/>
              </a:spcBef>
              <a:spcAft>
                <a:spcPts val="600"/>
              </a:spcAft>
              <a:buFont typeface="Wingdings" panose="05000000000000000000" pitchFamily="2" charset="2"/>
              <a:buChar char="§"/>
            </a:pPr>
            <a:r>
              <a:rPr lang="en-IE" sz="1600" dirty="0"/>
              <a:t>On Roque’s map of 1760 (next slide) there is evidence of manorial strip-farming surviving around the manor site. </a:t>
            </a:r>
          </a:p>
        </p:txBody>
      </p:sp>
    </p:spTree>
    <p:extLst>
      <p:ext uri="{BB962C8B-B14F-4D97-AF65-F5344CB8AC3E}">
        <p14:creationId xmlns:p14="http://schemas.microsoft.com/office/powerpoint/2010/main" val="266548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E0B076-70B2-4BA7-B180-209E6D801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C1262DB-2217-4833-97B6-F2E848AE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6E31C53-2B4C-4EC3-ABBE-C7A406EE0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AD8F8993-5146-4AA0-8FDE-85A39471EA25}"/>
              </a:ext>
            </a:extLst>
          </p:cNvPr>
          <p:cNvSpPr>
            <a:spLocks noGrp="1"/>
          </p:cNvSpPr>
          <p:nvPr>
            <p:ph type="title"/>
          </p:nvPr>
        </p:nvSpPr>
        <p:spPr>
          <a:xfrm>
            <a:off x="929640" y="356989"/>
            <a:ext cx="10058400" cy="1371600"/>
          </a:xfrm>
        </p:spPr>
        <p:txBody>
          <a:bodyPr>
            <a:normAutofit/>
          </a:bodyPr>
          <a:lstStyle/>
          <a:p>
            <a:r>
              <a:rPr lang="en-IE" dirty="0"/>
              <a:t>INDUSTRY ALONG THE GRIFFEEN &amp; 1801</a:t>
            </a:r>
          </a:p>
        </p:txBody>
      </p:sp>
      <p:sp>
        <p:nvSpPr>
          <p:cNvPr id="3" name="Content Placeholder 2">
            <a:extLst>
              <a:ext uri="{FF2B5EF4-FFF2-40B4-BE49-F238E27FC236}">
                <a16:creationId xmlns:a16="http://schemas.microsoft.com/office/drawing/2014/main" id="{8BA148A4-F4E0-4C0B-BF5C-8314916469CA}"/>
              </a:ext>
            </a:extLst>
          </p:cNvPr>
          <p:cNvSpPr>
            <a:spLocks noGrp="1"/>
          </p:cNvSpPr>
          <p:nvPr>
            <p:ph idx="1"/>
          </p:nvPr>
        </p:nvSpPr>
        <p:spPr>
          <a:xfrm>
            <a:off x="949452" y="1690892"/>
            <a:ext cx="6622627" cy="4187579"/>
          </a:xfrm>
        </p:spPr>
        <p:txBody>
          <a:bodyPr>
            <a:noAutofit/>
          </a:bodyPr>
          <a:lstStyle/>
          <a:p>
            <a:pPr>
              <a:lnSpc>
                <a:spcPct val="100000"/>
              </a:lnSpc>
            </a:pPr>
            <a:r>
              <a:rPr lang="en-IE" sz="1600" dirty="0"/>
              <a:t>Remains of many small mills all along the Griffeen, evidence still visible. We know a medieval mill was owned by the wealthy Nottingham family, who owned </a:t>
            </a:r>
            <a:r>
              <a:rPr lang="en-IE" sz="1600" i="1" dirty="0"/>
              <a:t>Ballyowen Castle </a:t>
            </a:r>
            <a:r>
              <a:rPr lang="en-IE" sz="1600" dirty="0"/>
              <a:t>nearby. </a:t>
            </a:r>
          </a:p>
          <a:p>
            <a:pPr>
              <a:lnSpc>
                <a:spcPct val="100000"/>
              </a:lnSpc>
            </a:pPr>
            <a:r>
              <a:rPr lang="en-IE" sz="1600" dirty="0"/>
              <a:t>River was re-routed in the 19</a:t>
            </a:r>
            <a:r>
              <a:rPr lang="en-IE" sz="1600" baseline="30000" dirty="0"/>
              <a:t>th</a:t>
            </a:r>
            <a:r>
              <a:rPr lang="en-IE" sz="1600" dirty="0"/>
              <a:t> century, perhaps to facilitate milling, or landscaping by the owner of </a:t>
            </a:r>
            <a:r>
              <a:rPr lang="en-IE" sz="1600" i="1" dirty="0"/>
              <a:t>Esker Villa. </a:t>
            </a:r>
            <a:endParaRPr lang="en-IE" sz="1600" dirty="0"/>
          </a:p>
          <a:p>
            <a:pPr>
              <a:lnSpc>
                <a:spcPct val="100000"/>
              </a:lnSpc>
            </a:pPr>
            <a:r>
              <a:rPr lang="en-IE" sz="1600" dirty="0"/>
              <a:t>Esker had a cotton factory in 18</a:t>
            </a:r>
            <a:r>
              <a:rPr lang="en-IE" sz="1600" baseline="30000" dirty="0"/>
              <a:t>th</a:t>
            </a:r>
            <a:r>
              <a:rPr lang="en-IE" sz="1600" dirty="0"/>
              <a:t> century, and milling &amp; production of flax, iron, flock, and corn mills in Lucan, Leixlip. </a:t>
            </a:r>
            <a:endParaRPr lang="en-IE" sz="1600" i="1" dirty="0"/>
          </a:p>
          <a:p>
            <a:pPr>
              <a:lnSpc>
                <a:spcPct val="100000"/>
              </a:lnSpc>
            </a:pPr>
            <a:r>
              <a:rPr lang="en-IE" sz="1600" dirty="0"/>
              <a:t>Esker had quarries in 19</a:t>
            </a:r>
            <a:r>
              <a:rPr lang="en-IE" sz="1600" baseline="30000" dirty="0"/>
              <a:t>th</a:t>
            </a:r>
            <a:r>
              <a:rPr lang="en-IE" sz="1600" dirty="0"/>
              <a:t> century, both of stone, and of fine sand from the esker. </a:t>
            </a:r>
          </a:p>
          <a:p>
            <a:pPr>
              <a:lnSpc>
                <a:spcPct val="100000"/>
              </a:lnSpc>
            </a:pPr>
            <a:r>
              <a:rPr lang="en-IE" sz="1600" dirty="0"/>
              <a:t>Esker was the more important site, vs. Lucan, but the </a:t>
            </a:r>
            <a:r>
              <a:rPr lang="en-IE" sz="1600" i="1" dirty="0"/>
              <a:t>Act of Union</a:t>
            </a:r>
            <a:r>
              <a:rPr lang="en-IE" sz="1600" dirty="0"/>
              <a:t>, increasing industrialisation of Belfast, trade tariffs on Irish goods imported to the UK, all combined to caused the collapse of the early phase of Irish industry generally, and Esker depopulated. </a:t>
            </a:r>
          </a:p>
          <a:p>
            <a:pPr>
              <a:lnSpc>
                <a:spcPct val="100000"/>
              </a:lnSpc>
            </a:pPr>
            <a:r>
              <a:rPr lang="en-IE" sz="1600" dirty="0"/>
              <a:t>In the early 19</a:t>
            </a:r>
            <a:r>
              <a:rPr lang="en-IE" sz="1600" baseline="30000" dirty="0"/>
              <a:t>th</a:t>
            </a:r>
            <a:r>
              <a:rPr lang="en-IE" sz="1600" dirty="0"/>
              <a:t> century Esker also had a private </a:t>
            </a:r>
            <a:r>
              <a:rPr lang="en-IE" sz="1600" i="1" dirty="0"/>
              <a:t>Classical School for Boys </a:t>
            </a:r>
            <a:r>
              <a:rPr lang="en-IE" sz="1600" dirty="0"/>
              <a:t>adjacent to </a:t>
            </a:r>
            <a:r>
              <a:rPr lang="en-IE" sz="1600" i="1" dirty="0"/>
              <a:t>St. Finian’s church</a:t>
            </a:r>
          </a:p>
          <a:p>
            <a:pPr>
              <a:lnSpc>
                <a:spcPct val="100000"/>
              </a:lnSpc>
            </a:pPr>
            <a:r>
              <a:rPr lang="en-IE" sz="1600" dirty="0"/>
              <a:t>In 1830’s Esker had just over 1,000 residents </a:t>
            </a:r>
          </a:p>
        </p:txBody>
      </p:sp>
      <p:pic>
        <p:nvPicPr>
          <p:cNvPr id="4" name="Picture 3">
            <a:extLst>
              <a:ext uri="{FF2B5EF4-FFF2-40B4-BE49-F238E27FC236}">
                <a16:creationId xmlns:a16="http://schemas.microsoft.com/office/drawing/2014/main" id="{6DD52F13-8539-47DF-93F8-368A471535B1}"/>
              </a:ext>
            </a:extLst>
          </p:cNvPr>
          <p:cNvPicPr>
            <a:picLocks noChangeAspect="1"/>
          </p:cNvPicPr>
          <p:nvPr/>
        </p:nvPicPr>
        <p:blipFill rotWithShape="1">
          <a:blip r:embed="rId2"/>
          <a:srcRect l="17819" r="26693" b="-3"/>
          <a:stretch/>
        </p:blipFill>
        <p:spPr>
          <a:xfrm>
            <a:off x="7591891" y="1690892"/>
            <a:ext cx="3711181" cy="4464562"/>
          </a:xfrm>
          <a:prstGeom prst="rect">
            <a:avLst/>
          </a:prstGeom>
        </p:spPr>
      </p:pic>
      <p:sp>
        <p:nvSpPr>
          <p:cNvPr id="5" name="TextBox 4">
            <a:extLst>
              <a:ext uri="{FF2B5EF4-FFF2-40B4-BE49-F238E27FC236}">
                <a16:creationId xmlns:a16="http://schemas.microsoft.com/office/drawing/2014/main" id="{5735AB53-D1D4-4278-A211-325231D4E46C}"/>
              </a:ext>
            </a:extLst>
          </p:cNvPr>
          <p:cNvSpPr txBox="1"/>
          <p:nvPr/>
        </p:nvSpPr>
        <p:spPr>
          <a:xfrm>
            <a:off x="7591891" y="6196614"/>
            <a:ext cx="3673872" cy="276999"/>
          </a:xfrm>
          <a:prstGeom prst="rect">
            <a:avLst/>
          </a:prstGeom>
          <a:noFill/>
        </p:spPr>
        <p:txBody>
          <a:bodyPr wrap="square" rtlCol="0">
            <a:spAutoFit/>
          </a:bodyPr>
          <a:lstStyle/>
          <a:p>
            <a:r>
              <a:rPr lang="en-IE" sz="1200" dirty="0"/>
              <a:t>Photo: Dave Power, SDCC Libraries</a:t>
            </a:r>
          </a:p>
        </p:txBody>
      </p:sp>
    </p:spTree>
    <p:extLst>
      <p:ext uri="{BB962C8B-B14F-4D97-AF65-F5344CB8AC3E}">
        <p14:creationId xmlns:p14="http://schemas.microsoft.com/office/powerpoint/2010/main" val="176569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Possible retreat of Leinstermen and King Syttrig Silkbeard's men from the Battle of Glenn Máma, in Lyons Hill, AD 999/1000 via lands at Liscaillah in Esker, Lucan. &#10;">
            <a:extLst>
              <a:ext uri="{FF2B5EF4-FFF2-40B4-BE49-F238E27FC236}">
                <a16:creationId xmlns:a16="http://schemas.microsoft.com/office/drawing/2014/main" id="{55C827D0-0724-4009-AC24-8B22857A0E3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115" r="13130" b="1975"/>
          <a:stretch/>
        </p:blipFill>
        <p:spPr bwMode="auto">
          <a:xfrm>
            <a:off x="-1866"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FF654C-C4DE-4E81-8C89-728B94D8D579}"/>
              </a:ext>
            </a:extLst>
          </p:cNvPr>
          <p:cNvSpPr>
            <a:spLocks noGrp="1"/>
          </p:cNvSpPr>
          <p:nvPr>
            <p:ph type="title"/>
          </p:nvPr>
        </p:nvSpPr>
        <p:spPr>
          <a:xfrm>
            <a:off x="774042" y="505686"/>
            <a:ext cx="4614704" cy="1518424"/>
          </a:xfrm>
        </p:spPr>
        <p:txBody>
          <a:bodyPr vert="horz" lIns="91440" tIns="45720" rIns="91440" bIns="45720" rtlCol="0" anchor="ctr">
            <a:normAutofit/>
          </a:bodyPr>
          <a:lstStyle/>
          <a:p>
            <a:r>
              <a:rPr lang="en-US" sz="2400" b="1" dirty="0"/>
              <a:t>BATTLE OF GLENN MÁMA, (LIS)CAILLE &amp; THE ANNALS OF THE FOUR MASTERS</a:t>
            </a:r>
          </a:p>
        </p:txBody>
      </p:sp>
      <p:sp>
        <p:nvSpPr>
          <p:cNvPr id="6" name="TextBox 5">
            <a:extLst>
              <a:ext uri="{FF2B5EF4-FFF2-40B4-BE49-F238E27FC236}">
                <a16:creationId xmlns:a16="http://schemas.microsoft.com/office/drawing/2014/main" id="{C9E81413-C5C7-48B1-9FC3-E2C7FA9D42D7}"/>
              </a:ext>
            </a:extLst>
          </p:cNvPr>
          <p:cNvSpPr txBox="1"/>
          <p:nvPr/>
        </p:nvSpPr>
        <p:spPr>
          <a:xfrm>
            <a:off x="585926" y="1926454"/>
            <a:ext cx="4962617" cy="4504012"/>
          </a:xfrm>
          <a:prstGeom prst="rect">
            <a:avLst/>
          </a:prstGeom>
        </p:spPr>
        <p:txBody>
          <a:bodyPr vert="horz" lIns="91440" tIns="45720" rIns="91440" bIns="45720" rtlCol="0">
            <a:normAutofit fontScale="92500" lnSpcReduction="20000"/>
          </a:bodyPr>
          <a:lstStyle/>
          <a:p>
            <a:pPr>
              <a:spcAft>
                <a:spcPts val="600"/>
              </a:spcAft>
              <a:buClr>
                <a:schemeClr val="tx1">
                  <a:lumMod val="85000"/>
                  <a:lumOff val="15000"/>
                </a:schemeClr>
              </a:buClr>
            </a:pPr>
            <a:r>
              <a:rPr lang="en-US" dirty="0"/>
              <a:t>Annals of the 4 Masters describes routing of Leinsterman &amp; King Sigtrygg Silkbeard Dublin's men thru land at St. Finian's medieval church, (Lis)caille. “[…] </a:t>
            </a:r>
            <a:r>
              <a:rPr lang="en-GB" i="1" dirty="0"/>
              <a:t>will be routed forth with victory Until it reaches beyond *Caille* (?) northwards, And beautiful Ath Cliath (Dublin) will be burnt After an irruption over Laighenmhaigh (Leinster plain) </a:t>
            </a:r>
            <a:r>
              <a:rPr lang="en-GB" dirty="0"/>
              <a:t>“</a:t>
            </a:r>
            <a:endParaRPr lang="en-US" dirty="0"/>
          </a:p>
          <a:p>
            <a:pPr>
              <a:spcAft>
                <a:spcPts val="600"/>
              </a:spcAft>
              <a:buClr>
                <a:schemeClr val="tx1">
                  <a:lumMod val="85000"/>
                  <a:lumOff val="15000"/>
                </a:schemeClr>
              </a:buClr>
            </a:pPr>
            <a:endParaRPr lang="en-US" dirty="0"/>
          </a:p>
          <a:p>
            <a:pPr>
              <a:spcAft>
                <a:spcPts val="600"/>
              </a:spcAft>
              <a:buClr>
                <a:schemeClr val="tx1">
                  <a:lumMod val="85000"/>
                  <a:lumOff val="15000"/>
                </a:schemeClr>
              </a:buClr>
            </a:pPr>
            <a:r>
              <a:rPr lang="en-US" dirty="0"/>
              <a:t>Likely they followed the Griffeen to the River Liffey, and on to Dublin where it’s recorded that many were slaughtered at fording points along the way </a:t>
            </a:r>
            <a:r>
              <a:rPr lang="en-US" dirty="0">
                <a:hlinkClick r:id="rId3"/>
              </a:rPr>
              <a:t>https://bit.ly/3gWPeGr</a:t>
            </a:r>
            <a:endParaRPr lang="en-US" dirty="0"/>
          </a:p>
          <a:p>
            <a:pPr>
              <a:spcAft>
                <a:spcPts val="600"/>
              </a:spcAft>
              <a:buClr>
                <a:schemeClr val="tx1">
                  <a:lumMod val="85000"/>
                  <a:lumOff val="15000"/>
                </a:schemeClr>
              </a:buClr>
            </a:pPr>
            <a:endParaRPr lang="en-US" dirty="0"/>
          </a:p>
          <a:p>
            <a:pPr>
              <a:spcAft>
                <a:spcPts val="600"/>
              </a:spcAft>
              <a:buClr>
                <a:schemeClr val="tx1">
                  <a:lumMod val="85000"/>
                  <a:lumOff val="15000"/>
                </a:schemeClr>
              </a:buClr>
            </a:pPr>
            <a:r>
              <a:rPr lang="en-US" dirty="0"/>
              <a:t>Intriguing find of skeletons of women &amp; children in a field in the Strawberry Beds in the 1970’s? They had been slaughtered, just N of the Liffey, dating to 1,000AD. </a:t>
            </a:r>
          </a:p>
        </p:txBody>
      </p:sp>
      <p:sp>
        <p:nvSpPr>
          <p:cNvPr id="4" name="Rectangle 3">
            <a:extLst>
              <a:ext uri="{FF2B5EF4-FFF2-40B4-BE49-F238E27FC236}">
                <a16:creationId xmlns:a16="http://schemas.microsoft.com/office/drawing/2014/main" id="{3B131B0E-06F1-4110-A994-7B25ABAF3811}"/>
              </a:ext>
            </a:extLst>
          </p:cNvPr>
          <p:cNvSpPr/>
          <p:nvPr/>
        </p:nvSpPr>
        <p:spPr>
          <a:xfrm>
            <a:off x="6846137" y="2538919"/>
            <a:ext cx="4602152" cy="3557805"/>
          </a:xfrm>
          <a:prstGeom prst="rect">
            <a:avLst/>
          </a:prstGeom>
        </p:spPr>
        <p:txBody>
          <a:bodyPr vert="horz" lIns="91440" tIns="45720" rIns="91440" bIns="45720" rtlCol="0">
            <a:normAutofit/>
          </a:bodyPr>
          <a:lstStyle/>
          <a:p>
            <a:pPr indent="-182880">
              <a:spcAft>
                <a:spcPts val="600"/>
              </a:spcAft>
              <a:buClr>
                <a:schemeClr val="tx1">
                  <a:lumMod val="85000"/>
                  <a:lumOff val="15000"/>
                </a:schemeClr>
              </a:buClr>
              <a:buFont typeface="Garamond" pitchFamily="18" charset="0"/>
              <a:buChar char="◦"/>
            </a:pPr>
            <a:endParaRPr lang="en-US" dirty="0"/>
          </a:p>
        </p:txBody>
      </p:sp>
    </p:spTree>
    <p:extLst>
      <p:ext uri="{BB962C8B-B14F-4D97-AF65-F5344CB8AC3E}">
        <p14:creationId xmlns:p14="http://schemas.microsoft.com/office/powerpoint/2010/main" val="18868449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659927E4-E194-47BE-91C2-B87D50CF51DB}">
  <ds:schemaRefs>
    <ds:schemaRef ds:uri="http://schemas.microsoft.com/sharepoint/v3/contenttype/forms"/>
  </ds:schemaRefs>
</ds:datastoreItem>
</file>

<file path=customXml/itemProps2.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92E9E5-79AF-4029-8FCA-9C327D54FD8F}">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{BB94A636-349E-419C-A8E5-E4534F727C37}tf56410444_win32</Template>
  <TotalTime>2751</TotalTime>
  <Words>3622</Words>
  <Application>Microsoft Office PowerPoint</Application>
  <PresentationFormat>Widescreen</PresentationFormat>
  <Paragraphs>196</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Aparajita</vt:lpstr>
      <vt:lpstr>Avenir Next LT Pro</vt:lpstr>
      <vt:lpstr>Avenir Next LT Pro Light</vt:lpstr>
      <vt:lpstr>Garamond</vt:lpstr>
      <vt:lpstr>Wingdings</vt:lpstr>
      <vt:lpstr>SavonVTI</vt:lpstr>
      <vt:lpstr>History of Esker, St. Finian’s, and the medieval Royal Manor</vt:lpstr>
      <vt:lpstr>CONTENTS: </vt:lpstr>
      <vt:lpstr>INTRODUCTION</vt:lpstr>
      <vt:lpstr>PowerPoint Presentation</vt:lpstr>
      <vt:lpstr>ESKER BACKGROUND</vt:lpstr>
      <vt:lpstr>PowerPoint Presentation</vt:lpstr>
      <vt:lpstr>MEDIEVAL LANDSCAPE IN ESKER</vt:lpstr>
      <vt:lpstr>INDUSTRY ALONG THE GRIFFEEN &amp; 1801</vt:lpstr>
      <vt:lpstr>BATTLE OF GLENN MÁMA, (LIS)CAILLE &amp; THE ANNALS OF THE FOUR MASTERS</vt:lpstr>
      <vt:lpstr>LISCAILLE</vt:lpstr>
      <vt:lpstr>ROYAL MANOR OF ESKER</vt:lpstr>
      <vt:lpstr>ROYAL MANOR OF ESKER</vt:lpstr>
      <vt:lpstr>ROYAL COURT OF ESKER</vt:lpstr>
      <vt:lpstr>roque 1760 [SOURCE: SDCC HISTORICAL MAPPING]</vt:lpstr>
      <vt:lpstr>KING JOHN’S BRIDGE</vt:lpstr>
      <vt:lpstr>KING JOHN’S BRIDGE – 100 years ago</vt:lpstr>
      <vt:lpstr>PowerPoint Presentation</vt:lpstr>
      <vt:lpstr>ST. FINIAN’S OVERVIEW</vt:lpstr>
      <vt:lpstr>PowerPoint Presentation</vt:lpstr>
      <vt:lpstr>PowerPoint Presentation</vt:lpstr>
      <vt:lpstr>PowerPoint Presentation</vt:lpstr>
      <vt:lpstr>GRAVESTONES OF ST. FINIAN’S</vt:lpstr>
      <vt:lpstr>OTHER GRAVESTONES</vt:lpstr>
      <vt:lpstr>LOST &amp; FOUND</vt:lpstr>
      <vt:lpstr>THE VAULT</vt:lpstr>
      <vt:lpstr>ST. FINIAN’S IN EARLIEST MEDIEVAL TIMES</vt:lpstr>
      <vt:lpstr>SOMETHING FISHY GOING ON…</vt:lpstr>
      <vt:lpstr>ST. FINIAN’S MEDIEVAL ARCHITECTURE</vt:lpstr>
      <vt:lpstr>ST. FINIAN’S – 13TH CENTURY – 15TH</vt:lpstr>
      <vt:lpstr>A WILL FROM THE 15TH CENTURY</vt:lpstr>
      <vt:lpstr>ST FINIAN’S IN 17-19TH CENTURIES: 2 of 2</vt:lpstr>
      <vt:lpstr>ST FINIAN’S IN 17-19TH CENTURIES: 1 of 2</vt:lpstr>
      <vt:lpstr>ST. FINIAN’S REIMAGINED</vt:lpstr>
      <vt:lpstr>ST. FINIAN’S REIMAGINED</vt:lpstr>
      <vt:lpstr>BIODIVERSITY</vt:lpstr>
      <vt:lpstr>ST. FINIAN’S: THE PRESENT</vt:lpstr>
      <vt:lpstr>Q&amp;A CONTACT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Esker, St. Finian’s, and the medieval Royal Manor</dc:title>
  <dc:creator>Helen Farrell</dc:creator>
  <cp:lastModifiedBy>Helen Farrell</cp:lastModifiedBy>
  <cp:revision>82</cp:revision>
  <dcterms:created xsi:type="dcterms:W3CDTF">2021-03-21T15:19:10Z</dcterms:created>
  <dcterms:modified xsi:type="dcterms:W3CDTF">2021-03-24T18:41:17Z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